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56" r:id="rId2"/>
    <p:sldId id="257" r:id="rId3"/>
    <p:sldId id="265" r:id="rId4"/>
    <p:sldId id="259" r:id="rId5"/>
    <p:sldId id="261" r:id="rId6"/>
    <p:sldId id="271" r:id="rId7"/>
    <p:sldId id="269" r:id="rId8"/>
    <p:sldId id="258" r:id="rId9"/>
    <p:sldId id="274" r:id="rId10"/>
    <p:sldId id="262" r:id="rId11"/>
    <p:sldId id="278" r:id="rId12"/>
    <p:sldId id="270" r:id="rId13"/>
    <p:sldId id="266" r:id="rId14"/>
    <p:sldId id="288" r:id="rId15"/>
    <p:sldId id="283" r:id="rId16"/>
    <p:sldId id="264" r:id="rId17"/>
    <p:sldId id="286" r:id="rId18"/>
    <p:sldId id="287" r:id="rId19"/>
  </p:sldIdLst>
  <p:sldSz cx="12190413" cy="6858000"/>
  <p:notesSz cx="6858000" cy="9144000"/>
  <p:embeddedFontLst>
    <p:embeddedFont>
      <p:font typeface="华文黑体" panose="02010600040101010101" pitchFamily="2" charset="-122"/>
      <p:regular r:id="rId21"/>
    </p:embeddedFont>
    <p:embeddedFont>
      <p:font typeface="华文细黑" panose="020B0503020204020204" pitchFamily="34" charset="-122"/>
      <p:regular r:id="rId22"/>
    </p:embeddedFont>
    <p:embeddedFont>
      <p:font typeface="微软雅黑" panose="020B0503020204020204" pitchFamily="34" charset="-122"/>
      <p:regular r:id="rId23"/>
      <p:bold r:id="rId24"/>
    </p:embeddedFont>
    <p:embeddedFont>
      <p:font typeface="Calibri" panose="020F0502020204030204" pitchFamily="34" charset="0"/>
      <p:regular r:id="rId25"/>
      <p:bold r:id="rId26"/>
      <p:italic r:id="rId27"/>
      <p:boldItalic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A7FF"/>
    <a:srgbClr val="000000"/>
    <a:srgbClr val="FD77F3"/>
    <a:srgbClr val="5A61EC"/>
    <a:srgbClr val="2A4DFE"/>
    <a:srgbClr val="B00071"/>
    <a:srgbClr val="FF09A7"/>
    <a:srgbClr val="E60094"/>
    <a:srgbClr val="5874FE"/>
    <a:srgbClr val="151A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29" autoAdjust="0"/>
    <p:restoredTop sz="94698"/>
  </p:normalViewPr>
  <p:slideViewPr>
    <p:cSldViewPr>
      <p:cViewPr varScale="1">
        <p:scale>
          <a:sx n="111" d="100"/>
          <a:sy n="111" d="100"/>
        </p:scale>
        <p:origin x="872" y="20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B87BC-4C54-42F0-80F3-8F4558E7F9CF}" type="datetimeFigureOut">
              <a:rPr lang="zh-CN" altLang="en-US" smtClean="0"/>
              <a:t>2018/12/6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D155A8-87E7-42D9-9123-DE11223425F8}" type="slidenum">
              <a:rPr lang="zh-CN" altLang="en-US" smtClean="0"/>
              <a:t>‹#›</a:t>
            </a:fld>
            <a:endParaRPr lang="zh-CN" altLang="en-US"/>
          </a:p>
        </p:txBody>
      </p:sp>
    </p:spTree>
    <p:extLst>
      <p:ext uri="{BB962C8B-B14F-4D97-AF65-F5344CB8AC3E}">
        <p14:creationId xmlns:p14="http://schemas.microsoft.com/office/powerpoint/2010/main" val="3807343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a:t>
            </a:fld>
            <a:endParaRPr lang="zh-CN" altLang="en-US"/>
          </a:p>
        </p:txBody>
      </p:sp>
    </p:spTree>
    <p:extLst>
      <p:ext uri="{BB962C8B-B14F-4D97-AF65-F5344CB8AC3E}">
        <p14:creationId xmlns:p14="http://schemas.microsoft.com/office/powerpoint/2010/main" val="12254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10</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11</a:t>
            </a:fld>
            <a:endParaRPr lang="zh-CN" altLang="en-US"/>
          </a:p>
        </p:txBody>
      </p:sp>
    </p:spTree>
    <p:extLst>
      <p:ext uri="{BB962C8B-B14F-4D97-AF65-F5344CB8AC3E}">
        <p14:creationId xmlns:p14="http://schemas.microsoft.com/office/powerpoint/2010/main" val="364868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12</a:t>
            </a:fld>
            <a:endParaRPr lang="zh-CN" altLang="en-US"/>
          </a:p>
        </p:txBody>
      </p:sp>
    </p:spTree>
    <p:extLst>
      <p:ext uri="{BB962C8B-B14F-4D97-AF65-F5344CB8AC3E}">
        <p14:creationId xmlns:p14="http://schemas.microsoft.com/office/powerpoint/2010/main" val="3360229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13</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14</a:t>
            </a:fld>
            <a:endParaRPr lang="zh-CN" altLang="en-US"/>
          </a:p>
        </p:txBody>
      </p:sp>
    </p:spTree>
    <p:extLst>
      <p:ext uri="{BB962C8B-B14F-4D97-AF65-F5344CB8AC3E}">
        <p14:creationId xmlns:p14="http://schemas.microsoft.com/office/powerpoint/2010/main" val="1380753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15</a:t>
            </a:fld>
            <a:endParaRPr lang="zh-CN" altLang="en-US"/>
          </a:p>
        </p:txBody>
      </p:sp>
    </p:spTree>
    <p:extLst>
      <p:ext uri="{BB962C8B-B14F-4D97-AF65-F5344CB8AC3E}">
        <p14:creationId xmlns:p14="http://schemas.microsoft.com/office/powerpoint/2010/main" val="491993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16</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17</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18</a:t>
            </a:fld>
            <a:endParaRPr lang="zh-CN" altLang="en-US"/>
          </a:p>
        </p:txBody>
      </p:sp>
    </p:spTree>
    <p:extLst>
      <p:ext uri="{BB962C8B-B14F-4D97-AF65-F5344CB8AC3E}">
        <p14:creationId xmlns:p14="http://schemas.microsoft.com/office/powerpoint/2010/main" val="109977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2</a:t>
            </a:fld>
            <a:endParaRPr lang="zh-CN" altLang="en-US"/>
          </a:p>
        </p:txBody>
      </p:sp>
    </p:spTree>
    <p:extLst>
      <p:ext uri="{BB962C8B-B14F-4D97-AF65-F5344CB8AC3E}">
        <p14:creationId xmlns:p14="http://schemas.microsoft.com/office/powerpoint/2010/main" val="1006655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3</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4</a:t>
            </a:fld>
            <a:endParaRPr lang="zh-CN" altLang="en-US"/>
          </a:p>
        </p:txBody>
      </p:sp>
    </p:spTree>
    <p:extLst>
      <p:ext uri="{BB962C8B-B14F-4D97-AF65-F5344CB8AC3E}">
        <p14:creationId xmlns:p14="http://schemas.microsoft.com/office/powerpoint/2010/main" val="2940632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5</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6</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7</a:t>
            </a:fld>
            <a:endParaRPr lang="zh-CN" altLang="en-US"/>
          </a:p>
        </p:txBody>
      </p:sp>
    </p:spTree>
    <p:extLst>
      <p:ext uri="{BB962C8B-B14F-4D97-AF65-F5344CB8AC3E}">
        <p14:creationId xmlns:p14="http://schemas.microsoft.com/office/powerpoint/2010/main" val="112946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8</a:t>
            </a:fld>
            <a:endParaRPr lang="zh-CN" altLang="en-US"/>
          </a:p>
        </p:txBody>
      </p:sp>
    </p:spTree>
    <p:extLst>
      <p:ext uri="{BB962C8B-B14F-4D97-AF65-F5344CB8AC3E}">
        <p14:creationId xmlns:p14="http://schemas.microsoft.com/office/powerpoint/2010/main" val="263242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D155A8-87E7-42D9-9123-DE11223425F8}" type="slidenum">
              <a:rPr lang="zh-CN" altLang="en-US" smtClean="0"/>
              <a:t>9</a:t>
            </a:fld>
            <a:endParaRPr lang="zh-CN" altLang="en-US"/>
          </a:p>
        </p:txBody>
      </p:sp>
    </p:spTree>
    <p:extLst>
      <p:ext uri="{BB962C8B-B14F-4D97-AF65-F5344CB8AC3E}">
        <p14:creationId xmlns:p14="http://schemas.microsoft.com/office/powerpoint/2010/main" val="26896855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artisticBlur radius="5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0413" cy="1124744"/>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005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2018/12/6</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9554" y="3573016"/>
            <a:ext cx="2848857" cy="369332"/>
          </a:xfrm>
          <a:prstGeom prst="rect">
            <a:avLst/>
          </a:prstGeom>
          <a:noFill/>
        </p:spPr>
        <p:txBody>
          <a:bodyPr wrap="none" rtlCol="0">
            <a:spAutoFit/>
          </a:bodyPr>
          <a:lstStyle/>
          <a:p>
            <a:pPr algn="ctr"/>
            <a:r>
              <a:rPr lang="en-US" altLang="zh-CN" dirty="0">
                <a:solidFill>
                  <a:schemeClr val="bg1"/>
                </a:solidFill>
                <a:latin typeface="华文黑体" pitchFamily="2" charset="-122"/>
                <a:ea typeface="华文黑体" pitchFamily="2" charset="-122"/>
                <a:cs typeface="华文黑体" pitchFamily="2" charset="-122"/>
              </a:rPr>
              <a:t>An evolution of Zombies</a:t>
            </a:r>
            <a:endParaRPr lang="zh-CN" altLang="en-US" dirty="0">
              <a:solidFill>
                <a:schemeClr val="bg1"/>
              </a:solidFill>
              <a:latin typeface="华文黑体" pitchFamily="2" charset="-122"/>
              <a:ea typeface="华文黑体" pitchFamily="2" charset="-122"/>
              <a:cs typeface="华文黑体" pitchFamily="2" charset="-122"/>
            </a:endParaRPr>
          </a:p>
        </p:txBody>
      </p:sp>
      <p:grpSp>
        <p:nvGrpSpPr>
          <p:cNvPr id="6" name="组合 5"/>
          <p:cNvGrpSpPr/>
          <p:nvPr/>
        </p:nvGrpSpPr>
        <p:grpSpPr>
          <a:xfrm>
            <a:off x="2710830" y="1844824"/>
            <a:ext cx="6317908" cy="1200329"/>
            <a:chOff x="2936252" y="1865633"/>
            <a:chExt cx="6317908" cy="1200329"/>
          </a:xfrm>
        </p:grpSpPr>
        <p:sp>
          <p:nvSpPr>
            <p:cNvPr id="3" name="圆角矩形 2"/>
            <p:cNvSpPr/>
            <p:nvPr/>
          </p:nvSpPr>
          <p:spPr>
            <a:xfrm>
              <a:off x="2936252" y="1865633"/>
              <a:ext cx="6317908" cy="1200329"/>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24358" y="1865633"/>
              <a:ext cx="5741700" cy="1200329"/>
            </a:xfrm>
            <a:prstGeom prst="rect">
              <a:avLst/>
            </a:prstGeom>
            <a:noFill/>
          </p:spPr>
          <p:txBody>
            <a:bodyPr wrap="none" rtlCol="0">
              <a:spAutoFit/>
            </a:bodyPr>
            <a:lstStyle/>
            <a:p>
              <a:pPr algn="ctr"/>
              <a:r>
                <a:rPr lang="en-US" altLang="zh-CN" sz="7200"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BLIND WALK</a:t>
              </a:r>
              <a:endParaRPr lang="zh-CN" altLang="en-US" sz="7200" dirty="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endParaRPr>
            </a:p>
          </p:txBody>
        </p:sp>
      </p:grpSp>
      <p:sp>
        <p:nvSpPr>
          <p:cNvPr id="13" name="矩形 12"/>
          <p:cNvSpPr/>
          <p:nvPr/>
        </p:nvSpPr>
        <p:spPr>
          <a:xfrm>
            <a:off x="2028342" y="4509120"/>
            <a:ext cx="1853412" cy="504056"/>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FFFF"/>
                </a:solidFill>
                <a:latin typeface="HelveticaNeueLT Pro 35 Th" pitchFamily="34" charset="0"/>
                <a:ea typeface="华文细黑" pitchFamily="2" charset="-122"/>
              </a:rPr>
              <a:t>Walk</a:t>
            </a:r>
            <a:endParaRPr lang="zh-CN" altLang="en-US" sz="2800" dirty="0">
              <a:solidFill>
                <a:srgbClr val="FFFFFF"/>
              </a:solidFill>
              <a:latin typeface="HelveticaNeueLT Pro 35 Th" pitchFamily="34" charset="0"/>
              <a:ea typeface="华文细黑" pitchFamily="2" charset="-122"/>
            </a:endParaRPr>
          </a:p>
        </p:txBody>
      </p:sp>
      <p:sp>
        <p:nvSpPr>
          <p:cNvPr id="19" name="矩形 18"/>
          <p:cNvSpPr/>
          <p:nvPr/>
        </p:nvSpPr>
        <p:spPr>
          <a:xfrm>
            <a:off x="4168993" y="4509120"/>
            <a:ext cx="185341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HelveticaNeueLT Pro 35 Th" pitchFamily="34" charset="0"/>
                <a:ea typeface="华文细黑" pitchFamily="2" charset="-122"/>
              </a:rPr>
              <a:t>eat</a:t>
            </a:r>
            <a:endParaRPr lang="zh-CN" altLang="en-US" sz="2800" dirty="0">
              <a:solidFill>
                <a:schemeClr val="tx1"/>
              </a:solidFill>
              <a:latin typeface="HelveticaNeueLT Pro 35 Th" pitchFamily="34" charset="0"/>
              <a:ea typeface="华文细黑" pitchFamily="2" charset="-122"/>
            </a:endParaRPr>
          </a:p>
        </p:txBody>
      </p:sp>
      <p:sp>
        <p:nvSpPr>
          <p:cNvPr id="20" name="矩形 19"/>
          <p:cNvSpPr/>
          <p:nvPr/>
        </p:nvSpPr>
        <p:spPr>
          <a:xfrm>
            <a:off x="6205599" y="4509120"/>
            <a:ext cx="1905831"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HelveticaNeueLT Pro 35 Th" pitchFamily="34" charset="0"/>
                <a:ea typeface="华文细黑" pitchFamily="2" charset="-122"/>
              </a:rPr>
              <a:t>elimination</a:t>
            </a:r>
            <a:endParaRPr lang="zh-CN" altLang="en-US" sz="2800" dirty="0">
              <a:solidFill>
                <a:schemeClr val="tx1"/>
              </a:solidFill>
              <a:latin typeface="HelveticaNeueLT Pro 35 Th" pitchFamily="34" charset="0"/>
              <a:ea typeface="华文细黑" pitchFamily="2" charset="-122"/>
            </a:endParaRPr>
          </a:p>
        </p:txBody>
      </p:sp>
      <p:sp>
        <p:nvSpPr>
          <p:cNvPr id="21" name="矩形 20"/>
          <p:cNvSpPr/>
          <p:nvPr/>
        </p:nvSpPr>
        <p:spPr>
          <a:xfrm>
            <a:off x="8346250" y="4509120"/>
            <a:ext cx="1853412" cy="504056"/>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HelveticaNeueLT Pro 35 Th" pitchFamily="34" charset="0"/>
                <a:ea typeface="华文细黑" pitchFamily="2" charset="-122"/>
              </a:rPr>
              <a:t>evolution</a:t>
            </a:r>
            <a:endParaRPr lang="zh-CN" altLang="en-US" sz="2800" dirty="0">
              <a:solidFill>
                <a:schemeClr val="bg1"/>
              </a:solidFill>
              <a:latin typeface="HelveticaNeueLT Pro 35 Th" pitchFamily="34" charset="0"/>
              <a:ea typeface="华文细黑" pitchFamily="2" charset="-122"/>
            </a:endParaRPr>
          </a:p>
        </p:txBody>
      </p:sp>
    </p:spTree>
    <p:extLst>
      <p:ext uri="{BB962C8B-B14F-4D97-AF65-F5344CB8AC3E}">
        <p14:creationId xmlns:p14="http://schemas.microsoft.com/office/powerpoint/2010/main" val="32001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1+#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9" grpId="0" animBg="1"/>
      <p:bldP spid="20" grpId="0" animBg="1"/>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cxnSp>
        <p:nvCxnSpPr>
          <p:cNvPr id="6" name="直接连接符 5"/>
          <p:cNvCxnSpPr>
            <a:cxnSpLocks/>
          </p:cNvCxnSpPr>
          <p:nvPr/>
        </p:nvCxnSpPr>
        <p:spPr>
          <a:xfrm>
            <a:off x="1936744" y="3537012"/>
            <a:ext cx="695795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2998862" y="2348880"/>
            <a:ext cx="609440" cy="1296144"/>
            <a:chOff x="2998862" y="2348880"/>
            <a:chExt cx="609440" cy="1296144"/>
          </a:xfrm>
        </p:grpSpPr>
        <p:sp>
          <p:nvSpPr>
            <p:cNvPr id="20" name="椭圆 19"/>
            <p:cNvSpPr/>
            <p:nvPr/>
          </p:nvSpPr>
          <p:spPr>
            <a:xfrm>
              <a:off x="2998862"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103899" y="234888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3" name="组合 82"/>
          <p:cNvGrpSpPr/>
          <p:nvPr/>
        </p:nvGrpSpPr>
        <p:grpSpPr>
          <a:xfrm>
            <a:off x="3718942" y="3429000"/>
            <a:ext cx="609010" cy="1290630"/>
            <a:chOff x="3718942" y="3429000"/>
            <a:chExt cx="609010" cy="1290630"/>
          </a:xfrm>
        </p:grpSpPr>
        <p:sp>
          <p:nvSpPr>
            <p:cNvPr id="36" name="椭圆 35"/>
            <p:cNvSpPr/>
            <p:nvPr/>
          </p:nvSpPr>
          <p:spPr>
            <a:xfrm>
              <a:off x="3718942"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flipV="1">
              <a:off x="3823549" y="367569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4" name="组合 83"/>
          <p:cNvGrpSpPr/>
          <p:nvPr/>
        </p:nvGrpSpPr>
        <p:grpSpPr>
          <a:xfrm>
            <a:off x="4943078" y="2348880"/>
            <a:ext cx="624298" cy="1296144"/>
            <a:chOff x="4943078" y="2348880"/>
            <a:chExt cx="624298" cy="1296144"/>
          </a:xfrm>
        </p:grpSpPr>
        <p:sp>
          <p:nvSpPr>
            <p:cNvPr id="40" name="椭圆 39"/>
            <p:cNvSpPr/>
            <p:nvPr/>
          </p:nvSpPr>
          <p:spPr>
            <a:xfrm>
              <a:off x="4943078"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5062973" y="234888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5" name="组合 84"/>
          <p:cNvGrpSpPr/>
          <p:nvPr/>
        </p:nvGrpSpPr>
        <p:grpSpPr>
          <a:xfrm>
            <a:off x="5987194" y="3429000"/>
            <a:ext cx="624298" cy="1290630"/>
            <a:chOff x="5987194" y="3429000"/>
            <a:chExt cx="624298" cy="1290630"/>
          </a:xfrm>
        </p:grpSpPr>
        <p:sp>
          <p:nvSpPr>
            <p:cNvPr id="41" name="椭圆 40"/>
            <p:cNvSpPr/>
            <p:nvPr/>
          </p:nvSpPr>
          <p:spPr>
            <a:xfrm>
              <a:off x="5987194"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flipV="1">
              <a:off x="6107089" y="367569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6" name="组合 85"/>
          <p:cNvGrpSpPr/>
          <p:nvPr/>
        </p:nvGrpSpPr>
        <p:grpSpPr>
          <a:xfrm>
            <a:off x="7659538" y="2348880"/>
            <a:ext cx="590289" cy="1296144"/>
            <a:chOff x="7659538" y="2348880"/>
            <a:chExt cx="590289" cy="1296144"/>
          </a:xfrm>
        </p:grpSpPr>
        <p:sp>
          <p:nvSpPr>
            <p:cNvPr id="42" name="椭圆 41"/>
            <p:cNvSpPr/>
            <p:nvPr/>
          </p:nvSpPr>
          <p:spPr>
            <a:xfrm>
              <a:off x="7659538" y="3429000"/>
              <a:ext cx="216024" cy="216024"/>
            </a:xfrm>
            <a:prstGeom prst="ellipse">
              <a:avLst/>
            </a:prstGeom>
            <a:solidFill>
              <a:schemeClr val="bg1"/>
            </a:solidFill>
            <a:ln w="76200">
              <a:solidFill>
                <a:srgbClr val="47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45424" y="2348880"/>
              <a:ext cx="504403" cy="1043940"/>
            </a:xfrm>
            <a:custGeom>
              <a:avLst/>
              <a:gdLst>
                <a:gd name="connsiteX0" fmla="*/ 36741 w 535207"/>
                <a:gd name="connsiteY0" fmla="*/ 1158240 h 1158240"/>
                <a:gd name="connsiteX1" fmla="*/ 44361 w 535207"/>
                <a:gd name="connsiteY1" fmla="*/ 525780 h 1158240"/>
                <a:gd name="connsiteX2" fmla="*/ 478701 w 535207"/>
                <a:gd name="connsiteY2" fmla="*/ 449580 h 1158240"/>
                <a:gd name="connsiteX3" fmla="*/ 516801 w 535207"/>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15927 w 511653"/>
                <a:gd name="connsiteY0" fmla="*/ 1158240 h 1158240"/>
                <a:gd name="connsiteX1" fmla="*/ 74347 w 511653"/>
                <a:gd name="connsiteY1" fmla="*/ 525780 h 1158240"/>
                <a:gd name="connsiteX2" fmla="*/ 457887 w 511653"/>
                <a:gd name="connsiteY2" fmla="*/ 449580 h 1158240"/>
                <a:gd name="connsiteX3" fmla="*/ 495987 w 511653"/>
                <a:gd name="connsiteY3"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796 w 496522"/>
                <a:gd name="connsiteY0" fmla="*/ 1158240 h 1158240"/>
                <a:gd name="connsiteX1" fmla="*/ 5876 w 496522"/>
                <a:gd name="connsiteY1" fmla="*/ 661670 h 1158240"/>
                <a:gd name="connsiteX2" fmla="*/ 59216 w 496522"/>
                <a:gd name="connsiteY2" fmla="*/ 525780 h 1158240"/>
                <a:gd name="connsiteX3" fmla="*/ 442756 w 496522"/>
                <a:gd name="connsiteY3" fmla="*/ 449580 h 1158240"/>
                <a:gd name="connsiteX4" fmla="*/ 480856 w 496522"/>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4327 w 497573"/>
                <a:gd name="connsiteY0" fmla="*/ 1158240 h 1158240"/>
                <a:gd name="connsiteX1" fmla="*/ 9407 w 497573"/>
                <a:gd name="connsiteY1" fmla="*/ 661670 h 1158240"/>
                <a:gd name="connsiteX2" fmla="*/ 113547 w 497573"/>
                <a:gd name="connsiteY2" fmla="*/ 525780 h 1158240"/>
                <a:gd name="connsiteX3" fmla="*/ 446287 w 497573"/>
                <a:gd name="connsiteY3" fmla="*/ 449580 h 1158240"/>
                <a:gd name="connsiteX4" fmla="*/ 484387 w 497573"/>
                <a:gd name="connsiteY4" fmla="*/ 0 h 1158240"/>
                <a:gd name="connsiteX0" fmla="*/ 1638 w 494884"/>
                <a:gd name="connsiteY0" fmla="*/ 1158240 h 1158240"/>
                <a:gd name="connsiteX1" fmla="*/ 6718 w 494884"/>
                <a:gd name="connsiteY1" fmla="*/ 661670 h 1158240"/>
                <a:gd name="connsiteX2" fmla="*/ 110858 w 494884"/>
                <a:gd name="connsiteY2" fmla="*/ 525780 h 1158240"/>
                <a:gd name="connsiteX3" fmla="*/ 443598 w 494884"/>
                <a:gd name="connsiteY3" fmla="*/ 449580 h 1158240"/>
                <a:gd name="connsiteX4" fmla="*/ 481698 w 494884"/>
                <a:gd name="connsiteY4" fmla="*/ 0 h 1158240"/>
                <a:gd name="connsiteX0" fmla="*/ 17011 w 510257"/>
                <a:gd name="connsiteY0" fmla="*/ 1158240 h 1158240"/>
                <a:gd name="connsiteX1" fmla="*/ 3041 w 510257"/>
                <a:gd name="connsiteY1" fmla="*/ 675957 h 1158240"/>
                <a:gd name="connsiteX2" fmla="*/ 126231 w 510257"/>
                <a:gd name="connsiteY2" fmla="*/ 525780 h 1158240"/>
                <a:gd name="connsiteX3" fmla="*/ 458971 w 510257"/>
                <a:gd name="connsiteY3" fmla="*/ 449580 h 1158240"/>
                <a:gd name="connsiteX4" fmla="*/ 497071 w 510257"/>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386 w 508632"/>
                <a:gd name="connsiteY0" fmla="*/ 1158240 h 1158240"/>
                <a:gd name="connsiteX1" fmla="*/ 1416 w 508632"/>
                <a:gd name="connsiteY1" fmla="*/ 675957 h 1158240"/>
                <a:gd name="connsiteX2" fmla="*/ 124606 w 508632"/>
                <a:gd name="connsiteY2" fmla="*/ 525780 h 1158240"/>
                <a:gd name="connsiteX3" fmla="*/ 457346 w 508632"/>
                <a:gd name="connsiteY3" fmla="*/ 449580 h 1158240"/>
                <a:gd name="connsiteX4" fmla="*/ 495446 w 508632"/>
                <a:gd name="connsiteY4" fmla="*/ 0 h 1158240"/>
                <a:gd name="connsiteX0" fmla="*/ 15664 w 513673"/>
                <a:gd name="connsiteY0" fmla="*/ 1158240 h 1158240"/>
                <a:gd name="connsiteX1" fmla="*/ 6457 w 513673"/>
                <a:gd name="connsiteY1" fmla="*/ 675957 h 1158240"/>
                <a:gd name="connsiteX2" fmla="*/ 129647 w 513673"/>
                <a:gd name="connsiteY2" fmla="*/ 525780 h 1158240"/>
                <a:gd name="connsiteX3" fmla="*/ 462387 w 513673"/>
                <a:gd name="connsiteY3" fmla="*/ 449580 h 1158240"/>
                <a:gd name="connsiteX4" fmla="*/ 500487 w 513673"/>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7239 w 515248"/>
                <a:gd name="connsiteY0" fmla="*/ 1158240 h 1158240"/>
                <a:gd name="connsiteX1" fmla="*/ 8032 w 515248"/>
                <a:gd name="connsiteY1" fmla="*/ 675957 h 1158240"/>
                <a:gd name="connsiteX2" fmla="*/ 131222 w 515248"/>
                <a:gd name="connsiteY2" fmla="*/ 525780 h 1158240"/>
                <a:gd name="connsiteX3" fmla="*/ 463962 w 515248"/>
                <a:gd name="connsiteY3" fmla="*/ 449580 h 1158240"/>
                <a:gd name="connsiteX4" fmla="*/ 502062 w 515248"/>
                <a:gd name="connsiteY4" fmla="*/ 0 h 1158240"/>
                <a:gd name="connsiteX0" fmla="*/ 10978 w 508987"/>
                <a:gd name="connsiteY0" fmla="*/ 1158240 h 1158240"/>
                <a:gd name="connsiteX1" fmla="*/ 1771 w 508987"/>
                <a:gd name="connsiteY1" fmla="*/ 675957 h 1158240"/>
                <a:gd name="connsiteX2" fmla="*/ 124961 w 508987"/>
                <a:gd name="connsiteY2" fmla="*/ 525780 h 1158240"/>
                <a:gd name="connsiteX3" fmla="*/ 457701 w 508987"/>
                <a:gd name="connsiteY3" fmla="*/ 449580 h 1158240"/>
                <a:gd name="connsiteX4" fmla="*/ 495801 w 508987"/>
                <a:gd name="connsiteY4" fmla="*/ 0 h 1158240"/>
                <a:gd name="connsiteX0" fmla="*/ 3620 w 501629"/>
                <a:gd name="connsiteY0" fmla="*/ 1158240 h 1158240"/>
                <a:gd name="connsiteX1" fmla="*/ 8700 w 501629"/>
                <a:gd name="connsiteY1" fmla="*/ 675957 h 1158240"/>
                <a:gd name="connsiteX2" fmla="*/ 117603 w 501629"/>
                <a:gd name="connsiteY2" fmla="*/ 525780 h 1158240"/>
                <a:gd name="connsiteX3" fmla="*/ 450343 w 501629"/>
                <a:gd name="connsiteY3" fmla="*/ 449580 h 1158240"/>
                <a:gd name="connsiteX4" fmla="*/ 488443 w 501629"/>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05424"/>
                <a:gd name="connsiteY0" fmla="*/ 1158240 h 1158240"/>
                <a:gd name="connsiteX1" fmla="*/ 2970 w 505424"/>
                <a:gd name="connsiteY1" fmla="*/ 680719 h 1158240"/>
                <a:gd name="connsiteX2" fmla="*/ 121398 w 505424"/>
                <a:gd name="connsiteY2" fmla="*/ 525780 h 1158240"/>
                <a:gd name="connsiteX3" fmla="*/ 454138 w 505424"/>
                <a:gd name="connsiteY3" fmla="*/ 449580 h 1158240"/>
                <a:gd name="connsiteX4" fmla="*/ 492238 w 505424"/>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87680 h 1158240"/>
                <a:gd name="connsiteX4" fmla="*/ 492238 w 518817"/>
                <a:gd name="connsiteY4" fmla="*/ 0 h 1158240"/>
                <a:gd name="connsiteX0" fmla="*/ 7415 w 518817"/>
                <a:gd name="connsiteY0" fmla="*/ 1158240 h 1158240"/>
                <a:gd name="connsiteX1" fmla="*/ 2970 w 518817"/>
                <a:gd name="connsiteY1" fmla="*/ 680719 h 1158240"/>
                <a:gd name="connsiteX2" fmla="*/ 121398 w 518817"/>
                <a:gd name="connsiteY2" fmla="*/ 525780 h 1158240"/>
                <a:gd name="connsiteX3" fmla="*/ 482713 w 518817"/>
                <a:gd name="connsiteY3" fmla="*/ 473392 h 1158240"/>
                <a:gd name="connsiteX4" fmla="*/ 492238 w 518817"/>
                <a:gd name="connsiteY4" fmla="*/ 0 h 1158240"/>
                <a:gd name="connsiteX0" fmla="*/ 7415 w 513005"/>
                <a:gd name="connsiteY0" fmla="*/ 1158240 h 1158240"/>
                <a:gd name="connsiteX1" fmla="*/ 2970 w 513005"/>
                <a:gd name="connsiteY1" fmla="*/ 680719 h 1158240"/>
                <a:gd name="connsiteX2" fmla="*/ 121398 w 513005"/>
                <a:gd name="connsiteY2" fmla="*/ 525780 h 1158240"/>
                <a:gd name="connsiteX3" fmla="*/ 482713 w 513005"/>
                <a:gd name="connsiteY3" fmla="*/ 473392 h 1158240"/>
                <a:gd name="connsiteX4" fmla="*/ 492238 w 513005"/>
                <a:gd name="connsiteY4" fmla="*/ 0 h 1158240"/>
                <a:gd name="connsiteX0" fmla="*/ 7415 w 506000"/>
                <a:gd name="connsiteY0" fmla="*/ 1158240 h 1158240"/>
                <a:gd name="connsiteX1" fmla="*/ 2970 w 506000"/>
                <a:gd name="connsiteY1" fmla="*/ 680719 h 1158240"/>
                <a:gd name="connsiteX2" fmla="*/ 121398 w 506000"/>
                <a:gd name="connsiteY2" fmla="*/ 525780 h 1158240"/>
                <a:gd name="connsiteX3" fmla="*/ 482713 w 506000"/>
                <a:gd name="connsiteY3" fmla="*/ 473392 h 1158240"/>
                <a:gd name="connsiteX4" fmla="*/ 492238 w 506000"/>
                <a:gd name="connsiteY4" fmla="*/ 0 h 1158240"/>
                <a:gd name="connsiteX0" fmla="*/ 7415 w 517650"/>
                <a:gd name="connsiteY0" fmla="*/ 1158240 h 1158240"/>
                <a:gd name="connsiteX1" fmla="*/ 2970 w 517650"/>
                <a:gd name="connsiteY1" fmla="*/ 680719 h 1158240"/>
                <a:gd name="connsiteX2" fmla="*/ 121398 w 517650"/>
                <a:gd name="connsiteY2" fmla="*/ 525780 h 1158240"/>
                <a:gd name="connsiteX3" fmla="*/ 482713 w 517650"/>
                <a:gd name="connsiteY3" fmla="*/ 473392 h 1158240"/>
                <a:gd name="connsiteX4" fmla="*/ 504621 w 517650"/>
                <a:gd name="connsiteY4" fmla="*/ 350520 h 1158240"/>
                <a:gd name="connsiteX5" fmla="*/ 492238 w 517650"/>
                <a:gd name="connsiteY5" fmla="*/ 0 h 1158240"/>
                <a:gd name="connsiteX0" fmla="*/ 7415 w 506303"/>
                <a:gd name="connsiteY0" fmla="*/ 1158240 h 1158240"/>
                <a:gd name="connsiteX1" fmla="*/ 2970 w 506303"/>
                <a:gd name="connsiteY1" fmla="*/ 680719 h 1158240"/>
                <a:gd name="connsiteX2" fmla="*/ 121398 w 506303"/>
                <a:gd name="connsiteY2" fmla="*/ 525780 h 1158240"/>
                <a:gd name="connsiteX3" fmla="*/ 458901 w 506303"/>
                <a:gd name="connsiteY3" fmla="*/ 482917 h 1158240"/>
                <a:gd name="connsiteX4" fmla="*/ 504621 w 506303"/>
                <a:gd name="connsiteY4" fmla="*/ 350520 h 1158240"/>
                <a:gd name="connsiteX5" fmla="*/ 492238 w 506303"/>
                <a:gd name="connsiteY5" fmla="*/ 0 h 1158240"/>
                <a:gd name="connsiteX0" fmla="*/ 7415 w 504766"/>
                <a:gd name="connsiteY0" fmla="*/ 1158240 h 1158240"/>
                <a:gd name="connsiteX1" fmla="*/ 2970 w 504766"/>
                <a:gd name="connsiteY1" fmla="*/ 680719 h 1158240"/>
                <a:gd name="connsiteX2" fmla="*/ 121398 w 504766"/>
                <a:gd name="connsiteY2" fmla="*/ 525780 h 1158240"/>
                <a:gd name="connsiteX3" fmla="*/ 444613 w 504766"/>
                <a:gd name="connsiteY3" fmla="*/ 482917 h 1158240"/>
                <a:gd name="connsiteX4" fmla="*/ 504621 w 504766"/>
                <a:gd name="connsiteY4" fmla="*/ 350520 h 1158240"/>
                <a:gd name="connsiteX5" fmla="*/ 492238 w 504766"/>
                <a:gd name="connsiteY5" fmla="*/ 0 h 1158240"/>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487680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44613 w 507328"/>
                <a:gd name="connsiteY3" fmla="*/ 516255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8548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7415 w 507328"/>
                <a:gd name="connsiteY0" fmla="*/ 1163003 h 1163003"/>
                <a:gd name="connsiteX1" fmla="*/ 2970 w 507328"/>
                <a:gd name="connsiteY1" fmla="*/ 666432 h 1163003"/>
                <a:gd name="connsiteX2" fmla="*/ 121398 w 507328"/>
                <a:gd name="connsiteY2" fmla="*/ 530543 h 1163003"/>
                <a:gd name="connsiteX3" fmla="*/ 411275 w 507328"/>
                <a:gd name="connsiteY3" fmla="*/ 511492 h 1163003"/>
                <a:gd name="connsiteX4" fmla="*/ 504621 w 507328"/>
                <a:gd name="connsiteY4" fmla="*/ 355283 h 1163003"/>
                <a:gd name="connsiteX5" fmla="*/ 506525 w 507328"/>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11492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8539 w 504592"/>
                <a:gd name="connsiteY3" fmla="*/ 535305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4679 w 504592"/>
                <a:gd name="connsiteY0" fmla="*/ 1163003 h 1163003"/>
                <a:gd name="connsiteX1" fmla="*/ 234 w 504592"/>
                <a:gd name="connsiteY1" fmla="*/ 666432 h 1163003"/>
                <a:gd name="connsiteX2" fmla="*/ 118662 w 504592"/>
                <a:gd name="connsiteY2" fmla="*/ 530543 h 1163003"/>
                <a:gd name="connsiteX3" fmla="*/ 403777 w 504592"/>
                <a:gd name="connsiteY3" fmla="*/ 525780 h 1163003"/>
                <a:gd name="connsiteX4" fmla="*/ 501885 w 504592"/>
                <a:gd name="connsiteY4" fmla="*/ 355283 h 1163003"/>
                <a:gd name="connsiteX5" fmla="*/ 503789 w 504592"/>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7177 w 507090"/>
                <a:gd name="connsiteY0" fmla="*/ 1163003 h 1163003"/>
                <a:gd name="connsiteX1" fmla="*/ 2732 w 507090"/>
                <a:gd name="connsiteY1" fmla="*/ 666432 h 1163003"/>
                <a:gd name="connsiteX2" fmla="*/ 121160 w 507090"/>
                <a:gd name="connsiteY2" fmla="*/ 530543 h 1163003"/>
                <a:gd name="connsiteX3" fmla="*/ 406275 w 507090"/>
                <a:gd name="connsiteY3" fmla="*/ 525780 h 1163003"/>
                <a:gd name="connsiteX4" fmla="*/ 504383 w 507090"/>
                <a:gd name="connsiteY4" fmla="*/ 355283 h 1163003"/>
                <a:gd name="connsiteX5" fmla="*/ 506287 w 507090"/>
                <a:gd name="connsiteY5" fmla="*/ 0 h 11630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3023 w 507699"/>
                <a:gd name="connsiteY0" fmla="*/ 1048703 h 1048703"/>
                <a:gd name="connsiteX1" fmla="*/ 3341 w 507699"/>
                <a:gd name="connsiteY1" fmla="*/ 666432 h 1048703"/>
                <a:gd name="connsiteX2" fmla="*/ 121769 w 507699"/>
                <a:gd name="connsiteY2" fmla="*/ 530543 h 1048703"/>
                <a:gd name="connsiteX3" fmla="*/ 406884 w 507699"/>
                <a:gd name="connsiteY3" fmla="*/ 525780 h 1048703"/>
                <a:gd name="connsiteX4" fmla="*/ 504992 w 507699"/>
                <a:gd name="connsiteY4" fmla="*/ 355283 h 1048703"/>
                <a:gd name="connsiteX5" fmla="*/ 506896 w 507699"/>
                <a:gd name="connsiteY5" fmla="*/ 0 h 1048703"/>
                <a:gd name="connsiteX0" fmla="*/ 10856 w 515532"/>
                <a:gd name="connsiteY0" fmla="*/ 1048703 h 1048703"/>
                <a:gd name="connsiteX1" fmla="*/ 11174 w 515532"/>
                <a:gd name="connsiteY1" fmla="*/ 666432 h 1048703"/>
                <a:gd name="connsiteX2" fmla="*/ 129602 w 515532"/>
                <a:gd name="connsiteY2" fmla="*/ 530543 h 1048703"/>
                <a:gd name="connsiteX3" fmla="*/ 414717 w 515532"/>
                <a:gd name="connsiteY3" fmla="*/ 525780 h 1048703"/>
                <a:gd name="connsiteX4" fmla="*/ 512825 w 515532"/>
                <a:gd name="connsiteY4" fmla="*/ 355283 h 1048703"/>
                <a:gd name="connsiteX5" fmla="*/ 514729 w 515532"/>
                <a:gd name="connsiteY5" fmla="*/ 0 h 1048703"/>
                <a:gd name="connsiteX0" fmla="*/ 5191 w 509867"/>
                <a:gd name="connsiteY0" fmla="*/ 1048703 h 1048703"/>
                <a:gd name="connsiteX1" fmla="*/ 5509 w 509867"/>
                <a:gd name="connsiteY1" fmla="*/ 666432 h 1048703"/>
                <a:gd name="connsiteX2" fmla="*/ 123937 w 509867"/>
                <a:gd name="connsiteY2" fmla="*/ 530543 h 1048703"/>
                <a:gd name="connsiteX3" fmla="*/ 409052 w 509867"/>
                <a:gd name="connsiteY3" fmla="*/ 525780 h 1048703"/>
                <a:gd name="connsiteX4" fmla="*/ 507160 w 509867"/>
                <a:gd name="connsiteY4" fmla="*/ 355283 h 1048703"/>
                <a:gd name="connsiteX5" fmla="*/ 509064 w 509867"/>
                <a:gd name="connsiteY5" fmla="*/ 0 h 1048703"/>
                <a:gd name="connsiteX0" fmla="*/ 15252 w 512784"/>
                <a:gd name="connsiteY0" fmla="*/ 1043940 h 1043940"/>
                <a:gd name="connsiteX1" fmla="*/ 8426 w 512784"/>
                <a:gd name="connsiteY1" fmla="*/ 666432 h 1043940"/>
                <a:gd name="connsiteX2" fmla="*/ 126854 w 512784"/>
                <a:gd name="connsiteY2" fmla="*/ 530543 h 1043940"/>
                <a:gd name="connsiteX3" fmla="*/ 411969 w 512784"/>
                <a:gd name="connsiteY3" fmla="*/ 525780 h 1043940"/>
                <a:gd name="connsiteX4" fmla="*/ 510077 w 512784"/>
                <a:gd name="connsiteY4" fmla="*/ 355283 h 1043940"/>
                <a:gd name="connsiteX5" fmla="*/ 511981 w 512784"/>
                <a:gd name="connsiteY5" fmla="*/ 0 h 1043940"/>
                <a:gd name="connsiteX0" fmla="*/ 6948 w 504480"/>
                <a:gd name="connsiteY0" fmla="*/ 1043940 h 1043940"/>
                <a:gd name="connsiteX1" fmla="*/ 122 w 504480"/>
                <a:gd name="connsiteY1" fmla="*/ 666432 h 1043940"/>
                <a:gd name="connsiteX2" fmla="*/ 118550 w 504480"/>
                <a:gd name="connsiteY2" fmla="*/ 530543 h 1043940"/>
                <a:gd name="connsiteX3" fmla="*/ 403665 w 504480"/>
                <a:gd name="connsiteY3" fmla="*/ 525780 h 1043940"/>
                <a:gd name="connsiteX4" fmla="*/ 501773 w 504480"/>
                <a:gd name="connsiteY4" fmla="*/ 355283 h 1043940"/>
                <a:gd name="connsiteX5" fmla="*/ 503677 w 504480"/>
                <a:gd name="connsiteY5" fmla="*/ 0 h 1043940"/>
                <a:gd name="connsiteX0" fmla="*/ 6830 w 504362"/>
                <a:gd name="connsiteY0" fmla="*/ 1043940 h 1043940"/>
                <a:gd name="connsiteX1" fmla="*/ 4 w 504362"/>
                <a:gd name="connsiteY1" fmla="*/ 666432 h 1043940"/>
                <a:gd name="connsiteX2" fmla="*/ 118432 w 504362"/>
                <a:gd name="connsiteY2" fmla="*/ 530543 h 1043940"/>
                <a:gd name="connsiteX3" fmla="*/ 403547 w 504362"/>
                <a:gd name="connsiteY3" fmla="*/ 525780 h 1043940"/>
                <a:gd name="connsiteX4" fmla="*/ 501655 w 504362"/>
                <a:gd name="connsiteY4" fmla="*/ 355283 h 1043940"/>
                <a:gd name="connsiteX5" fmla="*/ 503559 w 504362"/>
                <a:gd name="connsiteY5" fmla="*/ 0 h 1043940"/>
                <a:gd name="connsiteX0" fmla="*/ 6871 w 504403"/>
                <a:gd name="connsiteY0" fmla="*/ 1043940 h 1043940"/>
                <a:gd name="connsiteX1" fmla="*/ 45 w 504403"/>
                <a:gd name="connsiteY1" fmla="*/ 666432 h 1043940"/>
                <a:gd name="connsiteX2" fmla="*/ 118473 w 504403"/>
                <a:gd name="connsiteY2" fmla="*/ 530543 h 1043940"/>
                <a:gd name="connsiteX3" fmla="*/ 403588 w 504403"/>
                <a:gd name="connsiteY3" fmla="*/ 525780 h 1043940"/>
                <a:gd name="connsiteX4" fmla="*/ 501696 w 504403"/>
                <a:gd name="connsiteY4" fmla="*/ 355283 h 1043940"/>
                <a:gd name="connsiteX5" fmla="*/ 503600 w 504403"/>
                <a:gd name="connsiteY5" fmla="*/ 0 h 10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03" h="1043940">
                  <a:moveTo>
                    <a:pt x="6871" y="1043940"/>
                  </a:moveTo>
                  <a:cubicBezTo>
                    <a:pt x="-1807" y="623041"/>
                    <a:pt x="318" y="751999"/>
                    <a:pt x="45" y="666432"/>
                  </a:cubicBezTo>
                  <a:cubicBezTo>
                    <a:pt x="-416" y="521719"/>
                    <a:pt x="46453" y="534935"/>
                    <a:pt x="118473" y="530543"/>
                  </a:cubicBezTo>
                  <a:cubicBezTo>
                    <a:pt x="190493" y="526151"/>
                    <a:pt x="315905" y="526415"/>
                    <a:pt x="403588" y="525780"/>
                  </a:cubicBezTo>
                  <a:cubicBezTo>
                    <a:pt x="491271" y="525145"/>
                    <a:pt x="504870" y="496095"/>
                    <a:pt x="501696" y="355283"/>
                  </a:cubicBezTo>
                  <a:cubicBezTo>
                    <a:pt x="503284" y="276384"/>
                    <a:pt x="505664" y="58420"/>
                    <a:pt x="503600" y="0"/>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9" name="TextBox 88"/>
          <p:cNvSpPr txBox="1"/>
          <p:nvPr/>
        </p:nvSpPr>
        <p:spPr>
          <a:xfrm>
            <a:off x="2730189" y="1409038"/>
            <a:ext cx="2667098" cy="954107"/>
          </a:xfrm>
          <a:prstGeom prst="rect">
            <a:avLst/>
          </a:prstGeom>
          <a:noFill/>
        </p:spPr>
        <p:txBody>
          <a:bodyPr wrap="square" rtlCol="0">
            <a:spAutoFit/>
          </a:bodyPr>
          <a:lstStyle/>
          <a:p>
            <a:r>
              <a:rPr lang="en-US" altLang="zh-CN" sz="2800" dirty="0">
                <a:solidFill>
                  <a:schemeClr val="bg1"/>
                </a:solidFill>
                <a:latin typeface="华文细黑" pitchFamily="2" charset="-122"/>
                <a:ea typeface="华文细黑" pitchFamily="2" charset="-122"/>
                <a:cs typeface="华文黑体" pitchFamily="2" charset="-122"/>
              </a:rPr>
              <a:t>Initial Population</a:t>
            </a:r>
            <a:endParaRPr lang="zh-CN" altLang="en-US" sz="2800" dirty="0">
              <a:solidFill>
                <a:schemeClr val="bg1"/>
              </a:solidFill>
              <a:latin typeface="华文细黑" pitchFamily="2" charset="-122"/>
              <a:ea typeface="华文细黑" pitchFamily="2" charset="-122"/>
              <a:cs typeface="华文黑体" pitchFamily="2" charset="-122"/>
            </a:endParaRPr>
          </a:p>
        </p:txBody>
      </p:sp>
      <p:sp>
        <p:nvSpPr>
          <p:cNvPr id="91" name="TextBox 90"/>
          <p:cNvSpPr txBox="1"/>
          <p:nvPr/>
        </p:nvSpPr>
        <p:spPr>
          <a:xfrm>
            <a:off x="3596041" y="4711205"/>
            <a:ext cx="2149945" cy="954107"/>
          </a:xfrm>
          <a:prstGeom prst="rect">
            <a:avLst/>
          </a:prstGeom>
          <a:noFill/>
        </p:spPr>
        <p:txBody>
          <a:bodyPr wrap="square" rtlCol="0">
            <a:spAutoFit/>
          </a:bodyPr>
          <a:lstStyle/>
          <a:p>
            <a:r>
              <a:rPr lang="en-US" altLang="zh-CN" sz="2800" dirty="0">
                <a:solidFill>
                  <a:schemeClr val="bg1"/>
                </a:solidFill>
                <a:latin typeface="华文细黑" pitchFamily="2" charset="-122"/>
                <a:ea typeface="华文细黑" pitchFamily="2" charset="-122"/>
                <a:cs typeface="华文黑体" pitchFamily="2" charset="-122"/>
              </a:rPr>
              <a:t>Fitness Calculate</a:t>
            </a:r>
            <a:endParaRPr lang="zh-CN" altLang="en-US" sz="2800" dirty="0">
              <a:solidFill>
                <a:schemeClr val="bg1"/>
              </a:solidFill>
              <a:latin typeface="华文细黑" pitchFamily="2" charset="-122"/>
              <a:ea typeface="华文细黑" pitchFamily="2" charset="-122"/>
              <a:cs typeface="华文黑体" pitchFamily="2" charset="-122"/>
            </a:endParaRPr>
          </a:p>
        </p:txBody>
      </p:sp>
      <p:sp>
        <p:nvSpPr>
          <p:cNvPr id="92" name="TextBox 91"/>
          <p:cNvSpPr txBox="1"/>
          <p:nvPr/>
        </p:nvSpPr>
        <p:spPr>
          <a:xfrm>
            <a:off x="5015086" y="1839599"/>
            <a:ext cx="1728192" cy="523220"/>
          </a:xfrm>
          <a:prstGeom prst="rect">
            <a:avLst/>
          </a:prstGeom>
          <a:noFill/>
        </p:spPr>
        <p:txBody>
          <a:bodyPr wrap="square" rtlCol="0">
            <a:spAutoFit/>
          </a:bodyPr>
          <a:lstStyle/>
          <a:p>
            <a:r>
              <a:rPr lang="en-US" altLang="zh-CN" sz="2800" dirty="0">
                <a:solidFill>
                  <a:schemeClr val="bg1"/>
                </a:solidFill>
                <a:latin typeface="华文细黑" pitchFamily="2" charset="-122"/>
                <a:ea typeface="华文细黑" pitchFamily="2" charset="-122"/>
                <a:cs typeface="华文黑体" pitchFamily="2" charset="-122"/>
              </a:rPr>
              <a:t>Select</a:t>
            </a:r>
            <a:endParaRPr lang="zh-CN" altLang="en-US" sz="2800" dirty="0">
              <a:solidFill>
                <a:schemeClr val="bg1"/>
              </a:solidFill>
              <a:latin typeface="华文细黑" pitchFamily="2" charset="-122"/>
              <a:ea typeface="华文细黑" pitchFamily="2" charset="-122"/>
              <a:cs typeface="华文黑体" pitchFamily="2" charset="-122"/>
            </a:endParaRPr>
          </a:p>
        </p:txBody>
      </p:sp>
      <p:sp>
        <p:nvSpPr>
          <p:cNvPr id="93" name="TextBox 92"/>
          <p:cNvSpPr txBox="1"/>
          <p:nvPr/>
        </p:nvSpPr>
        <p:spPr>
          <a:xfrm>
            <a:off x="5723116" y="4777410"/>
            <a:ext cx="2314339" cy="523220"/>
          </a:xfrm>
          <a:prstGeom prst="rect">
            <a:avLst/>
          </a:prstGeom>
          <a:noFill/>
        </p:spPr>
        <p:txBody>
          <a:bodyPr wrap="square" rtlCol="0">
            <a:spAutoFit/>
          </a:bodyPr>
          <a:lstStyle/>
          <a:p>
            <a:r>
              <a:rPr lang="en-US" altLang="zh-CN" sz="2800" dirty="0">
                <a:solidFill>
                  <a:schemeClr val="bg1"/>
                </a:solidFill>
                <a:latin typeface="华文细黑" pitchFamily="2" charset="-122"/>
                <a:ea typeface="华文细黑" pitchFamily="2" charset="-122"/>
                <a:cs typeface="华文黑体" pitchFamily="2" charset="-122"/>
              </a:rPr>
              <a:t>Cross Over</a:t>
            </a:r>
            <a:endParaRPr lang="zh-CN" altLang="en-US" sz="2800" dirty="0">
              <a:solidFill>
                <a:schemeClr val="bg1"/>
              </a:solidFill>
              <a:latin typeface="华文细黑" pitchFamily="2" charset="-122"/>
              <a:ea typeface="华文细黑" pitchFamily="2" charset="-122"/>
              <a:cs typeface="华文黑体" pitchFamily="2" charset="-122"/>
            </a:endParaRPr>
          </a:p>
        </p:txBody>
      </p:sp>
      <p:sp>
        <p:nvSpPr>
          <p:cNvPr id="94" name="TextBox 93"/>
          <p:cNvSpPr txBox="1"/>
          <p:nvPr/>
        </p:nvSpPr>
        <p:spPr>
          <a:xfrm>
            <a:off x="7449782" y="1800508"/>
            <a:ext cx="1872208" cy="523220"/>
          </a:xfrm>
          <a:prstGeom prst="rect">
            <a:avLst/>
          </a:prstGeom>
          <a:noFill/>
        </p:spPr>
        <p:txBody>
          <a:bodyPr wrap="square" rtlCol="0">
            <a:spAutoFit/>
          </a:bodyPr>
          <a:lstStyle/>
          <a:p>
            <a:r>
              <a:rPr lang="en-US" altLang="zh-CN" sz="2800" dirty="0">
                <a:solidFill>
                  <a:schemeClr val="bg1"/>
                </a:solidFill>
                <a:latin typeface="华文细黑" pitchFamily="2" charset="-122"/>
                <a:ea typeface="华文细黑" pitchFamily="2" charset="-122"/>
                <a:cs typeface="华文黑体" pitchFamily="2" charset="-122"/>
              </a:rPr>
              <a:t>mutation</a:t>
            </a:r>
            <a:endParaRPr lang="zh-CN" altLang="en-US" sz="2800" dirty="0">
              <a:solidFill>
                <a:schemeClr val="bg1"/>
              </a:solidFill>
              <a:latin typeface="华文细黑" pitchFamily="2" charset="-122"/>
              <a:ea typeface="华文细黑" pitchFamily="2" charset="-122"/>
              <a:cs typeface="华文黑体" pitchFamily="2" charset="-122"/>
            </a:endParaRPr>
          </a:p>
        </p:txBody>
      </p:sp>
      <p:sp>
        <p:nvSpPr>
          <p:cNvPr id="95" name="TextBox 94"/>
          <p:cNvSpPr txBox="1"/>
          <p:nvPr/>
        </p:nvSpPr>
        <p:spPr>
          <a:xfrm>
            <a:off x="9321990" y="3260659"/>
            <a:ext cx="1728192" cy="523220"/>
          </a:xfrm>
          <a:prstGeom prst="rect">
            <a:avLst/>
          </a:prstGeom>
          <a:noFill/>
        </p:spPr>
        <p:txBody>
          <a:bodyPr wrap="square" rtlCol="0">
            <a:spAutoFit/>
          </a:bodyPr>
          <a:lstStyle/>
          <a:p>
            <a:r>
              <a:rPr lang="en-US" altLang="zh-CN" sz="2800" dirty="0">
                <a:solidFill>
                  <a:schemeClr val="bg1"/>
                </a:solidFill>
                <a:latin typeface="华文细黑" pitchFamily="2" charset="-122"/>
                <a:ea typeface="华文细黑" pitchFamily="2" charset="-122"/>
                <a:cs typeface="华文黑体" pitchFamily="2" charset="-122"/>
              </a:rPr>
              <a:t>Repeat</a:t>
            </a:r>
            <a:endParaRPr lang="zh-CN" altLang="en-US" sz="2800" dirty="0">
              <a:solidFill>
                <a:schemeClr val="bg1"/>
              </a:solidFill>
              <a:latin typeface="华文细黑" pitchFamily="2" charset="-122"/>
              <a:ea typeface="华文细黑" pitchFamily="2" charset="-122"/>
              <a:cs typeface="华文黑体" pitchFamily="2" charset="-122"/>
            </a:endParaRPr>
          </a:p>
        </p:txBody>
      </p:sp>
      <p:sp>
        <p:nvSpPr>
          <p:cNvPr id="72" name="圆角矩形 71"/>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TextBox 87"/>
          <p:cNvSpPr txBox="1"/>
          <p:nvPr/>
        </p:nvSpPr>
        <p:spPr>
          <a:xfrm>
            <a:off x="9549823" y="260648"/>
            <a:ext cx="136287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That is:</a:t>
            </a:r>
            <a:endParaRPr lang="zh-CN" altLang="en-US" sz="2800" dirty="0"/>
          </a:p>
        </p:txBody>
      </p:sp>
    </p:spTree>
    <p:extLst>
      <p:ext uri="{BB962C8B-B14F-4D97-AF65-F5344CB8AC3E}">
        <p14:creationId xmlns:p14="http://schemas.microsoft.com/office/powerpoint/2010/main" val="988862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3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300"/>
                                        <p:tgtEl>
                                          <p:spTgt spid="88"/>
                                        </p:tgtEl>
                                      </p:cBhvr>
                                    </p:animEffect>
                                  </p:childTnLst>
                                </p:cTn>
                              </p:par>
                            </p:childTnLst>
                          </p:cTn>
                        </p:par>
                        <p:par>
                          <p:cTn id="11" fill="hold">
                            <p:stCondLst>
                              <p:cond delay="3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800"/>
                            </p:stCondLst>
                            <p:childTnLst>
                              <p:par>
                                <p:cTn id="16" presetID="22" presetClass="entr" presetSubtype="4"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wipe(down)">
                                      <p:cBhvr>
                                        <p:cTn id="18" dur="500"/>
                                        <p:tgtEl>
                                          <p:spTgt spid="82"/>
                                        </p:tgtEl>
                                      </p:cBhvr>
                                    </p:animEffect>
                                  </p:childTnLst>
                                </p:cTn>
                              </p:par>
                            </p:childTnLst>
                          </p:cTn>
                        </p:par>
                        <p:par>
                          <p:cTn id="19" fill="hold">
                            <p:stCondLst>
                              <p:cond delay="1300"/>
                            </p:stCondLst>
                            <p:childTnLst>
                              <p:par>
                                <p:cTn id="20" presetID="22" presetClass="entr" presetSubtype="2" fill="hold" grpId="0" nodeType="after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right)">
                                      <p:cBhvr>
                                        <p:cTn id="22" dur="500"/>
                                        <p:tgtEl>
                                          <p:spTgt spid="89"/>
                                        </p:tgtEl>
                                      </p:cBhvr>
                                    </p:animEffect>
                                  </p:childTnLst>
                                </p:cTn>
                              </p:par>
                            </p:childTnLst>
                          </p:cTn>
                        </p:par>
                        <p:par>
                          <p:cTn id="23" fill="hold">
                            <p:stCondLst>
                              <p:cond delay="1800"/>
                            </p:stCondLst>
                            <p:childTnLst>
                              <p:par>
                                <p:cTn id="24" presetID="22" presetClass="entr" presetSubtype="1"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up)">
                                      <p:cBhvr>
                                        <p:cTn id="26" dur="500"/>
                                        <p:tgtEl>
                                          <p:spTgt spid="83"/>
                                        </p:tgtEl>
                                      </p:cBhvr>
                                    </p:animEffect>
                                  </p:childTnLst>
                                </p:cTn>
                              </p:par>
                            </p:childTnLst>
                          </p:cTn>
                        </p:par>
                        <p:par>
                          <p:cTn id="27" fill="hold">
                            <p:stCondLst>
                              <p:cond delay="2300"/>
                            </p:stCondLst>
                            <p:childTnLst>
                              <p:par>
                                <p:cTn id="28" presetID="22" presetClass="entr" presetSubtype="2" fill="hold" grpId="0" nodeType="after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wipe(right)">
                                      <p:cBhvr>
                                        <p:cTn id="30" dur="500"/>
                                        <p:tgtEl>
                                          <p:spTgt spid="91"/>
                                        </p:tgtEl>
                                      </p:cBhvr>
                                    </p:animEffect>
                                  </p:childTnLst>
                                </p:cTn>
                              </p:par>
                            </p:childTnLst>
                          </p:cTn>
                        </p:par>
                        <p:par>
                          <p:cTn id="31" fill="hold">
                            <p:stCondLst>
                              <p:cond delay="2800"/>
                            </p:stCondLst>
                            <p:childTnLst>
                              <p:par>
                                <p:cTn id="32" presetID="22" presetClass="entr" presetSubtype="4" fill="hold"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down)">
                                      <p:cBhvr>
                                        <p:cTn id="34" dur="500"/>
                                        <p:tgtEl>
                                          <p:spTgt spid="84"/>
                                        </p:tgtEl>
                                      </p:cBhvr>
                                    </p:animEffect>
                                  </p:childTnLst>
                                </p:cTn>
                              </p:par>
                            </p:childTnLst>
                          </p:cTn>
                        </p:par>
                        <p:par>
                          <p:cTn id="35" fill="hold">
                            <p:stCondLst>
                              <p:cond delay="3300"/>
                            </p:stCondLst>
                            <p:childTnLst>
                              <p:par>
                                <p:cTn id="36" presetID="22" presetClass="entr" presetSubtype="8" fill="hold" grpId="0" nodeType="after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wipe(left)">
                                      <p:cBhvr>
                                        <p:cTn id="38" dur="500"/>
                                        <p:tgtEl>
                                          <p:spTgt spid="92"/>
                                        </p:tgtEl>
                                      </p:cBhvr>
                                    </p:animEffect>
                                  </p:childTnLst>
                                </p:cTn>
                              </p:par>
                            </p:childTnLst>
                          </p:cTn>
                        </p:par>
                        <p:par>
                          <p:cTn id="39" fill="hold">
                            <p:stCondLst>
                              <p:cond delay="3800"/>
                            </p:stCondLst>
                            <p:childTnLst>
                              <p:par>
                                <p:cTn id="40" presetID="22" presetClass="entr" presetSubtype="1" fill="hold" nodeType="after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up)">
                                      <p:cBhvr>
                                        <p:cTn id="42" dur="500"/>
                                        <p:tgtEl>
                                          <p:spTgt spid="85"/>
                                        </p:tgtEl>
                                      </p:cBhvr>
                                    </p:animEffect>
                                  </p:childTnLst>
                                </p:cTn>
                              </p:par>
                            </p:childTnLst>
                          </p:cTn>
                        </p:par>
                        <p:par>
                          <p:cTn id="43" fill="hold">
                            <p:stCondLst>
                              <p:cond delay="4300"/>
                            </p:stCondLst>
                            <p:childTnLst>
                              <p:par>
                                <p:cTn id="44" presetID="22" presetClass="entr" presetSubtype="8" fill="hold" grpId="0" nodeType="after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wipe(left)">
                                      <p:cBhvr>
                                        <p:cTn id="46" dur="500"/>
                                        <p:tgtEl>
                                          <p:spTgt spid="93"/>
                                        </p:tgtEl>
                                      </p:cBhvr>
                                    </p:animEffect>
                                  </p:childTnLst>
                                </p:cTn>
                              </p:par>
                            </p:childTnLst>
                          </p:cTn>
                        </p:par>
                        <p:par>
                          <p:cTn id="47" fill="hold">
                            <p:stCondLst>
                              <p:cond delay="4800"/>
                            </p:stCondLst>
                            <p:childTnLst>
                              <p:par>
                                <p:cTn id="48" presetID="22" presetClass="entr" presetSubtype="4" fill="hold" nodeType="after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wipe(down)">
                                      <p:cBhvr>
                                        <p:cTn id="50" dur="500"/>
                                        <p:tgtEl>
                                          <p:spTgt spid="86"/>
                                        </p:tgtEl>
                                      </p:cBhvr>
                                    </p:animEffect>
                                  </p:childTnLst>
                                </p:cTn>
                              </p:par>
                            </p:childTnLst>
                          </p:cTn>
                        </p:par>
                        <p:par>
                          <p:cTn id="51" fill="hold">
                            <p:stCondLst>
                              <p:cond delay="5300"/>
                            </p:stCondLst>
                            <p:childTnLst>
                              <p:par>
                                <p:cTn id="52" presetID="22" presetClass="entr" presetSubtype="8" fill="hold" grpId="0" nodeType="after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wipe(left)">
                                      <p:cBhvr>
                                        <p:cTn id="54" dur="500"/>
                                        <p:tgtEl>
                                          <p:spTgt spid="94"/>
                                        </p:tgtEl>
                                      </p:cBhvr>
                                    </p:animEffect>
                                  </p:childTnLst>
                                </p:cTn>
                              </p:par>
                            </p:childTnLst>
                          </p:cTn>
                        </p:par>
                        <p:par>
                          <p:cTn id="55" fill="hold">
                            <p:stCondLst>
                              <p:cond delay="5800"/>
                            </p:stCondLst>
                            <p:childTnLst>
                              <p:par>
                                <p:cTn id="56" presetID="22" presetClass="entr" presetSubtype="8" fill="hold" grpId="0" nodeType="after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wipe(left)">
                                      <p:cBhvr>
                                        <p:cTn id="5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1" grpId="0"/>
      <p:bldP spid="92" grpId="0"/>
      <p:bldP spid="93" grpId="0"/>
      <p:bldP spid="94" grpId="0"/>
      <p:bldP spid="95" grpId="0"/>
      <p:bldP spid="72" grpId="0" animBg="1"/>
      <p:bldP spid="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Overview</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		Key Operations</a:t>
              </a:r>
              <a:endParaRPr lang="zh-CN" altLang="en-US" sz="2800" dirty="0">
                <a:latin typeface="华文黑体" pitchFamily="2" charset="-122"/>
                <a:ea typeface="华文黑体" pitchFamily="2" charset="-122"/>
                <a:cs typeface="华文黑体" pitchFamily="2" charset="-122"/>
              </a:endParaRP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		Result Analysis</a:t>
              </a:r>
              <a:endParaRPr lang="zh-CN" altLang="en-US" sz="2800" dirty="0">
                <a:latin typeface="华文黑体" pitchFamily="2" charset="-122"/>
                <a:ea typeface="华文黑体" pitchFamily="2" charset="-122"/>
                <a:cs typeface="华文黑体" pitchFamily="2" charset="-122"/>
              </a:endParaRP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Summary</a:t>
              </a:r>
              <a:endParaRPr lang="zh-CN" altLang="en-US" sz="2800" dirty="0">
                <a:latin typeface="华文黑体" pitchFamily="2" charset="-122"/>
                <a:ea typeface="华文黑体" pitchFamily="2" charset="-122"/>
                <a:cs typeface="华文黑体" pitchFamily="2" charset="-122"/>
              </a:endParaRPr>
            </a:p>
          </p:txBody>
        </p:sp>
      </p:grpSp>
      <p:sp>
        <p:nvSpPr>
          <p:cNvPr id="35" name="矩形 34"/>
          <p:cNvSpPr/>
          <p:nvPr/>
        </p:nvSpPr>
        <p:spPr>
          <a:xfrm>
            <a:off x="3621305" y="3545765"/>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		Result Analysis</a:t>
            </a:r>
            <a:endParaRPr lang="zh-CN" altLang="en-US" sz="2800" dirty="0">
              <a:latin typeface="华文黑体" pitchFamily="2" charset="-122"/>
              <a:ea typeface="华文黑体" pitchFamily="2" charset="-122"/>
              <a:cs typeface="华文黑体" pitchFamily="2" charset="-122"/>
            </a:endParaRPr>
          </a:p>
        </p:txBody>
      </p:sp>
      <p:sp>
        <p:nvSpPr>
          <p:cNvPr id="43" name="矩形 42"/>
          <p:cNvSpPr/>
          <p:nvPr/>
        </p:nvSpPr>
        <p:spPr>
          <a:xfrm>
            <a:off x="2584817" y="354576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3</a:t>
            </a:r>
            <a:endParaRPr lang="zh-CN" altLang="en-US" sz="3600">
              <a:solidFill>
                <a:srgbClr val="47A7FF"/>
              </a:solidFill>
              <a:latin typeface="HelveticaNeueLT Pro 35 Th" pitchFamily="34" charset="0"/>
            </a:endParaRPr>
          </a:p>
        </p:txBody>
      </p:sp>
      <p:sp>
        <p:nvSpPr>
          <p:cNvPr id="33" name="TextBox 32"/>
          <p:cNvSpPr txBox="1"/>
          <p:nvPr/>
        </p:nvSpPr>
        <p:spPr>
          <a:xfrm>
            <a:off x="9551590" y="260648"/>
            <a:ext cx="2294218" cy="584775"/>
          </a:xfrm>
          <a:prstGeom prst="rect">
            <a:avLst/>
          </a:prstGeom>
          <a:noFill/>
        </p:spPr>
        <p:txBody>
          <a:bodyPr wrap="none" rtlCol="0">
            <a:spAutoFit/>
          </a:bodyPr>
          <a:lstStyle/>
          <a:p>
            <a:pPr algn="ctr"/>
            <a:r>
              <a:rPr lang="en-US" altLang="zh-CN" sz="3200" dirty="0">
                <a:solidFill>
                  <a:schemeClr val="bg1"/>
                </a:solidFill>
                <a:latin typeface="HelveticaNeueLT Pro 35 Th" pitchFamily="34" charset="0"/>
                <a:ea typeface="华文细黑" pitchFamily="2" charset="-122"/>
                <a:cs typeface="华文黑体" pitchFamily="2" charset="-122"/>
              </a:rPr>
              <a:t>CONTENTS</a:t>
            </a:r>
            <a:endParaRPr lang="zh-CN" altLang="en-US" sz="3200" dirty="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85556673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300"/>
                                        <p:tgtEl>
                                          <p:spTgt spid="33"/>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30710" y="3723823"/>
            <a:ext cx="4266458" cy="2645347"/>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17285" y="3717032"/>
            <a:ext cx="4146546" cy="2652138"/>
          </a:xfrm>
          <a:prstGeom prst="rect">
            <a:avLst/>
          </a:prstGeom>
          <a:noFill/>
          <a:extLst>
            <a:ext uri="{909E8E84-426E-40DD-AFC4-6F175D3DCCD1}">
              <a14:hiddenFill xmlns:a14="http://schemas.microsoft.com/office/drawing/2010/main">
                <a:solidFill>
                  <a:srgbClr val="FFFFFF"/>
                </a:solidFill>
              </a14:hiddenFill>
            </a:ext>
          </a:extLst>
        </p:spPr>
      </p:pic>
      <p:pic>
        <p:nvPicPr>
          <p:cNvPr id="3105" name="Picture 3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334676" y="1278172"/>
            <a:ext cx="3658311" cy="2179744"/>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182658" y="1278172"/>
            <a:ext cx="3781194" cy="2179744"/>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72565" y="1268760"/>
            <a:ext cx="3639269" cy="2160240"/>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9539403" y="260648"/>
            <a:ext cx="1383712"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Results</a:t>
            </a:r>
            <a:endParaRPr lang="zh-CN" altLang="en-US" sz="2800" dirty="0"/>
          </a:p>
        </p:txBody>
      </p:sp>
    </p:spTree>
    <p:extLst>
      <p:ext uri="{BB962C8B-B14F-4D97-AF65-F5344CB8AC3E}">
        <p14:creationId xmlns:p14="http://schemas.microsoft.com/office/powerpoint/2010/main" val="76061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3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300"/>
                                        <p:tgtEl>
                                          <p:spTgt spid="27"/>
                                        </p:tgtEl>
                                      </p:cBhvr>
                                    </p:animEffect>
                                  </p:childTnLst>
                                </p:cTn>
                              </p:par>
                              <p:par>
                                <p:cTn id="11" presetID="23" presetClass="entr" presetSubtype="528" fill="hold" nodeType="withEffect">
                                  <p:stCondLst>
                                    <p:cond delay="0"/>
                                  </p:stCondLst>
                                  <p:childTnLst>
                                    <p:set>
                                      <p:cBhvr>
                                        <p:cTn id="12" dur="1" fill="hold">
                                          <p:stCondLst>
                                            <p:cond delay="0"/>
                                          </p:stCondLst>
                                        </p:cTn>
                                        <p:tgtEl>
                                          <p:spTgt spid="3108"/>
                                        </p:tgtEl>
                                        <p:attrNameLst>
                                          <p:attrName>style.visibility</p:attrName>
                                        </p:attrNameLst>
                                      </p:cBhvr>
                                      <p:to>
                                        <p:strVal val="visible"/>
                                      </p:to>
                                    </p:set>
                                    <p:anim calcmode="lin" valueType="num">
                                      <p:cBhvr>
                                        <p:cTn id="13" dur="300" fill="hold"/>
                                        <p:tgtEl>
                                          <p:spTgt spid="3108"/>
                                        </p:tgtEl>
                                        <p:attrNameLst>
                                          <p:attrName>ppt_w</p:attrName>
                                        </p:attrNameLst>
                                      </p:cBhvr>
                                      <p:tavLst>
                                        <p:tav tm="0">
                                          <p:val>
                                            <p:fltVal val="0"/>
                                          </p:val>
                                        </p:tav>
                                        <p:tav tm="100000">
                                          <p:val>
                                            <p:strVal val="#ppt_w"/>
                                          </p:val>
                                        </p:tav>
                                      </p:tavLst>
                                    </p:anim>
                                    <p:anim calcmode="lin" valueType="num">
                                      <p:cBhvr>
                                        <p:cTn id="14" dur="300" fill="hold"/>
                                        <p:tgtEl>
                                          <p:spTgt spid="3108"/>
                                        </p:tgtEl>
                                        <p:attrNameLst>
                                          <p:attrName>ppt_h</p:attrName>
                                        </p:attrNameLst>
                                      </p:cBhvr>
                                      <p:tavLst>
                                        <p:tav tm="0">
                                          <p:val>
                                            <p:fltVal val="0"/>
                                          </p:val>
                                        </p:tav>
                                        <p:tav tm="100000">
                                          <p:val>
                                            <p:strVal val="#ppt_h"/>
                                          </p:val>
                                        </p:tav>
                                      </p:tavLst>
                                    </p:anim>
                                    <p:anim calcmode="lin" valueType="num">
                                      <p:cBhvr>
                                        <p:cTn id="15" dur="300" fill="hold"/>
                                        <p:tgtEl>
                                          <p:spTgt spid="3108"/>
                                        </p:tgtEl>
                                        <p:attrNameLst>
                                          <p:attrName>ppt_x</p:attrName>
                                        </p:attrNameLst>
                                      </p:cBhvr>
                                      <p:tavLst>
                                        <p:tav tm="0">
                                          <p:val>
                                            <p:fltVal val="0.5"/>
                                          </p:val>
                                        </p:tav>
                                        <p:tav tm="100000">
                                          <p:val>
                                            <p:strVal val="#ppt_x"/>
                                          </p:val>
                                        </p:tav>
                                      </p:tavLst>
                                    </p:anim>
                                    <p:anim calcmode="lin" valueType="num">
                                      <p:cBhvr>
                                        <p:cTn id="16" dur="300" fill="hold"/>
                                        <p:tgtEl>
                                          <p:spTgt spid="3108"/>
                                        </p:tgtEl>
                                        <p:attrNameLst>
                                          <p:attrName>ppt_y</p:attrName>
                                        </p:attrNameLst>
                                      </p:cBhvr>
                                      <p:tavLst>
                                        <p:tav tm="0">
                                          <p:val>
                                            <p:fltVal val="0.5"/>
                                          </p:val>
                                        </p:tav>
                                        <p:tav tm="100000">
                                          <p:val>
                                            <p:strVal val="#ppt_y"/>
                                          </p:val>
                                        </p:tav>
                                      </p:tavLst>
                                    </p:anim>
                                  </p:childTnLst>
                                </p:cTn>
                              </p:par>
                              <p:par>
                                <p:cTn id="17" presetID="26" presetClass="emph" presetSubtype="0" fill="hold" nodeType="withEffect">
                                  <p:stCondLst>
                                    <p:cond delay="300"/>
                                  </p:stCondLst>
                                  <p:childTnLst>
                                    <p:animEffect transition="out" filter="fade">
                                      <p:cBhvr>
                                        <p:cTn id="18" dur="300" tmFilter="0, 0; .2, .5; .8, .5; 1, 0"/>
                                        <p:tgtEl>
                                          <p:spTgt spid="3108"/>
                                        </p:tgtEl>
                                      </p:cBhvr>
                                    </p:animEffect>
                                    <p:animScale>
                                      <p:cBhvr>
                                        <p:cTn id="19" dur="150" autoRev="1" fill="hold"/>
                                        <p:tgtEl>
                                          <p:spTgt spid="3108"/>
                                        </p:tgtEl>
                                      </p:cBhvr>
                                      <p:by x="105000" y="105000"/>
                                    </p:animScale>
                                  </p:childTnLst>
                                </p:cTn>
                              </p:par>
                              <p:par>
                                <p:cTn id="20" presetID="23" presetClass="entr" presetSubtype="528" fill="hold" nodeType="withEffect">
                                  <p:stCondLst>
                                    <p:cond delay="100"/>
                                  </p:stCondLst>
                                  <p:childTnLst>
                                    <p:set>
                                      <p:cBhvr>
                                        <p:cTn id="21" dur="1" fill="hold">
                                          <p:stCondLst>
                                            <p:cond delay="0"/>
                                          </p:stCondLst>
                                        </p:cTn>
                                        <p:tgtEl>
                                          <p:spTgt spid="3106"/>
                                        </p:tgtEl>
                                        <p:attrNameLst>
                                          <p:attrName>style.visibility</p:attrName>
                                        </p:attrNameLst>
                                      </p:cBhvr>
                                      <p:to>
                                        <p:strVal val="visible"/>
                                      </p:to>
                                    </p:set>
                                    <p:anim calcmode="lin" valueType="num">
                                      <p:cBhvr>
                                        <p:cTn id="22" dur="300" fill="hold"/>
                                        <p:tgtEl>
                                          <p:spTgt spid="3106"/>
                                        </p:tgtEl>
                                        <p:attrNameLst>
                                          <p:attrName>ppt_w</p:attrName>
                                        </p:attrNameLst>
                                      </p:cBhvr>
                                      <p:tavLst>
                                        <p:tav tm="0">
                                          <p:val>
                                            <p:fltVal val="0"/>
                                          </p:val>
                                        </p:tav>
                                        <p:tav tm="100000">
                                          <p:val>
                                            <p:strVal val="#ppt_w"/>
                                          </p:val>
                                        </p:tav>
                                      </p:tavLst>
                                    </p:anim>
                                    <p:anim calcmode="lin" valueType="num">
                                      <p:cBhvr>
                                        <p:cTn id="23" dur="300" fill="hold"/>
                                        <p:tgtEl>
                                          <p:spTgt spid="3106"/>
                                        </p:tgtEl>
                                        <p:attrNameLst>
                                          <p:attrName>ppt_h</p:attrName>
                                        </p:attrNameLst>
                                      </p:cBhvr>
                                      <p:tavLst>
                                        <p:tav tm="0">
                                          <p:val>
                                            <p:fltVal val="0"/>
                                          </p:val>
                                        </p:tav>
                                        <p:tav tm="100000">
                                          <p:val>
                                            <p:strVal val="#ppt_h"/>
                                          </p:val>
                                        </p:tav>
                                      </p:tavLst>
                                    </p:anim>
                                    <p:anim calcmode="lin" valueType="num">
                                      <p:cBhvr>
                                        <p:cTn id="24" dur="300" fill="hold"/>
                                        <p:tgtEl>
                                          <p:spTgt spid="3106"/>
                                        </p:tgtEl>
                                        <p:attrNameLst>
                                          <p:attrName>ppt_x</p:attrName>
                                        </p:attrNameLst>
                                      </p:cBhvr>
                                      <p:tavLst>
                                        <p:tav tm="0">
                                          <p:val>
                                            <p:fltVal val="0.5"/>
                                          </p:val>
                                        </p:tav>
                                        <p:tav tm="100000">
                                          <p:val>
                                            <p:strVal val="#ppt_x"/>
                                          </p:val>
                                        </p:tav>
                                      </p:tavLst>
                                    </p:anim>
                                    <p:anim calcmode="lin" valueType="num">
                                      <p:cBhvr>
                                        <p:cTn id="25" dur="300" fill="hold"/>
                                        <p:tgtEl>
                                          <p:spTgt spid="3106"/>
                                        </p:tgtEl>
                                        <p:attrNameLst>
                                          <p:attrName>ppt_y</p:attrName>
                                        </p:attrNameLst>
                                      </p:cBhvr>
                                      <p:tavLst>
                                        <p:tav tm="0">
                                          <p:val>
                                            <p:fltVal val="0.5"/>
                                          </p:val>
                                        </p:tav>
                                        <p:tav tm="100000">
                                          <p:val>
                                            <p:strVal val="#ppt_y"/>
                                          </p:val>
                                        </p:tav>
                                      </p:tavLst>
                                    </p:anim>
                                  </p:childTnLst>
                                </p:cTn>
                              </p:par>
                              <p:par>
                                <p:cTn id="26" presetID="26" presetClass="emph" presetSubtype="0" fill="hold" nodeType="withEffect">
                                  <p:stCondLst>
                                    <p:cond delay="400"/>
                                  </p:stCondLst>
                                  <p:childTnLst>
                                    <p:animEffect transition="out" filter="fade">
                                      <p:cBhvr>
                                        <p:cTn id="27" dur="300" tmFilter="0, 0; .2, .5; .8, .5; 1, 0"/>
                                        <p:tgtEl>
                                          <p:spTgt spid="3106"/>
                                        </p:tgtEl>
                                      </p:cBhvr>
                                    </p:animEffect>
                                    <p:animScale>
                                      <p:cBhvr>
                                        <p:cTn id="28" dur="150" autoRev="1" fill="hold"/>
                                        <p:tgtEl>
                                          <p:spTgt spid="3106"/>
                                        </p:tgtEl>
                                      </p:cBhvr>
                                      <p:by x="105000" y="105000"/>
                                    </p:animScale>
                                  </p:childTnLst>
                                </p:cTn>
                              </p:par>
                              <p:par>
                                <p:cTn id="29" presetID="23" presetClass="entr" presetSubtype="528" fill="hold" nodeType="withEffect">
                                  <p:stCondLst>
                                    <p:cond delay="200"/>
                                  </p:stCondLst>
                                  <p:childTnLst>
                                    <p:set>
                                      <p:cBhvr>
                                        <p:cTn id="30" dur="1" fill="hold">
                                          <p:stCondLst>
                                            <p:cond delay="0"/>
                                          </p:stCondLst>
                                        </p:cTn>
                                        <p:tgtEl>
                                          <p:spTgt spid="3105"/>
                                        </p:tgtEl>
                                        <p:attrNameLst>
                                          <p:attrName>style.visibility</p:attrName>
                                        </p:attrNameLst>
                                      </p:cBhvr>
                                      <p:to>
                                        <p:strVal val="visible"/>
                                      </p:to>
                                    </p:set>
                                    <p:anim calcmode="lin" valueType="num">
                                      <p:cBhvr>
                                        <p:cTn id="31" dur="300" fill="hold"/>
                                        <p:tgtEl>
                                          <p:spTgt spid="3105"/>
                                        </p:tgtEl>
                                        <p:attrNameLst>
                                          <p:attrName>ppt_w</p:attrName>
                                        </p:attrNameLst>
                                      </p:cBhvr>
                                      <p:tavLst>
                                        <p:tav tm="0">
                                          <p:val>
                                            <p:fltVal val="0"/>
                                          </p:val>
                                        </p:tav>
                                        <p:tav tm="100000">
                                          <p:val>
                                            <p:strVal val="#ppt_w"/>
                                          </p:val>
                                        </p:tav>
                                      </p:tavLst>
                                    </p:anim>
                                    <p:anim calcmode="lin" valueType="num">
                                      <p:cBhvr>
                                        <p:cTn id="32" dur="300" fill="hold"/>
                                        <p:tgtEl>
                                          <p:spTgt spid="3105"/>
                                        </p:tgtEl>
                                        <p:attrNameLst>
                                          <p:attrName>ppt_h</p:attrName>
                                        </p:attrNameLst>
                                      </p:cBhvr>
                                      <p:tavLst>
                                        <p:tav tm="0">
                                          <p:val>
                                            <p:fltVal val="0"/>
                                          </p:val>
                                        </p:tav>
                                        <p:tav tm="100000">
                                          <p:val>
                                            <p:strVal val="#ppt_h"/>
                                          </p:val>
                                        </p:tav>
                                      </p:tavLst>
                                    </p:anim>
                                    <p:anim calcmode="lin" valueType="num">
                                      <p:cBhvr>
                                        <p:cTn id="33" dur="300" fill="hold"/>
                                        <p:tgtEl>
                                          <p:spTgt spid="3105"/>
                                        </p:tgtEl>
                                        <p:attrNameLst>
                                          <p:attrName>ppt_x</p:attrName>
                                        </p:attrNameLst>
                                      </p:cBhvr>
                                      <p:tavLst>
                                        <p:tav tm="0">
                                          <p:val>
                                            <p:fltVal val="0.5"/>
                                          </p:val>
                                        </p:tav>
                                        <p:tav tm="100000">
                                          <p:val>
                                            <p:strVal val="#ppt_x"/>
                                          </p:val>
                                        </p:tav>
                                      </p:tavLst>
                                    </p:anim>
                                    <p:anim calcmode="lin" valueType="num">
                                      <p:cBhvr>
                                        <p:cTn id="34" dur="300" fill="hold"/>
                                        <p:tgtEl>
                                          <p:spTgt spid="3105"/>
                                        </p:tgtEl>
                                        <p:attrNameLst>
                                          <p:attrName>ppt_y</p:attrName>
                                        </p:attrNameLst>
                                      </p:cBhvr>
                                      <p:tavLst>
                                        <p:tav tm="0">
                                          <p:val>
                                            <p:fltVal val="0.5"/>
                                          </p:val>
                                        </p:tav>
                                        <p:tav tm="100000">
                                          <p:val>
                                            <p:strVal val="#ppt_y"/>
                                          </p:val>
                                        </p:tav>
                                      </p:tavLst>
                                    </p:anim>
                                  </p:childTnLst>
                                </p:cTn>
                              </p:par>
                              <p:par>
                                <p:cTn id="35" presetID="26" presetClass="emph" presetSubtype="0" fill="hold" nodeType="withEffect">
                                  <p:stCondLst>
                                    <p:cond delay="500"/>
                                  </p:stCondLst>
                                  <p:childTnLst>
                                    <p:animEffect transition="out" filter="fade">
                                      <p:cBhvr>
                                        <p:cTn id="36" dur="300" tmFilter="0, 0; .2, .5; .8, .5; 1, 0"/>
                                        <p:tgtEl>
                                          <p:spTgt spid="3105"/>
                                        </p:tgtEl>
                                      </p:cBhvr>
                                    </p:animEffect>
                                    <p:animScale>
                                      <p:cBhvr>
                                        <p:cTn id="37" dur="150" autoRev="1" fill="hold"/>
                                        <p:tgtEl>
                                          <p:spTgt spid="3105"/>
                                        </p:tgtEl>
                                      </p:cBhvr>
                                      <p:by x="105000" y="105000"/>
                                    </p:animScale>
                                  </p:childTnLst>
                                </p:cTn>
                              </p:par>
                              <p:par>
                                <p:cTn id="38" presetID="23" presetClass="entr" presetSubtype="528" fill="hold" nodeType="withEffect">
                                  <p:stCondLst>
                                    <p:cond delay="500"/>
                                  </p:stCondLst>
                                  <p:childTnLst>
                                    <p:set>
                                      <p:cBhvr>
                                        <p:cTn id="39" dur="1" fill="hold">
                                          <p:stCondLst>
                                            <p:cond delay="0"/>
                                          </p:stCondLst>
                                        </p:cTn>
                                        <p:tgtEl>
                                          <p:spTgt spid="3079"/>
                                        </p:tgtEl>
                                        <p:attrNameLst>
                                          <p:attrName>style.visibility</p:attrName>
                                        </p:attrNameLst>
                                      </p:cBhvr>
                                      <p:to>
                                        <p:strVal val="visible"/>
                                      </p:to>
                                    </p:set>
                                    <p:anim calcmode="lin" valueType="num">
                                      <p:cBhvr>
                                        <p:cTn id="40" dur="300" fill="hold"/>
                                        <p:tgtEl>
                                          <p:spTgt spid="3079"/>
                                        </p:tgtEl>
                                        <p:attrNameLst>
                                          <p:attrName>ppt_w</p:attrName>
                                        </p:attrNameLst>
                                      </p:cBhvr>
                                      <p:tavLst>
                                        <p:tav tm="0">
                                          <p:val>
                                            <p:fltVal val="0"/>
                                          </p:val>
                                        </p:tav>
                                        <p:tav tm="100000">
                                          <p:val>
                                            <p:strVal val="#ppt_w"/>
                                          </p:val>
                                        </p:tav>
                                      </p:tavLst>
                                    </p:anim>
                                    <p:anim calcmode="lin" valueType="num">
                                      <p:cBhvr>
                                        <p:cTn id="41" dur="300" fill="hold"/>
                                        <p:tgtEl>
                                          <p:spTgt spid="3079"/>
                                        </p:tgtEl>
                                        <p:attrNameLst>
                                          <p:attrName>ppt_h</p:attrName>
                                        </p:attrNameLst>
                                      </p:cBhvr>
                                      <p:tavLst>
                                        <p:tav tm="0">
                                          <p:val>
                                            <p:fltVal val="0"/>
                                          </p:val>
                                        </p:tav>
                                        <p:tav tm="100000">
                                          <p:val>
                                            <p:strVal val="#ppt_h"/>
                                          </p:val>
                                        </p:tav>
                                      </p:tavLst>
                                    </p:anim>
                                    <p:anim calcmode="lin" valueType="num">
                                      <p:cBhvr>
                                        <p:cTn id="42" dur="300" fill="hold"/>
                                        <p:tgtEl>
                                          <p:spTgt spid="3079"/>
                                        </p:tgtEl>
                                        <p:attrNameLst>
                                          <p:attrName>ppt_x</p:attrName>
                                        </p:attrNameLst>
                                      </p:cBhvr>
                                      <p:tavLst>
                                        <p:tav tm="0">
                                          <p:val>
                                            <p:fltVal val="0.5"/>
                                          </p:val>
                                        </p:tav>
                                        <p:tav tm="100000">
                                          <p:val>
                                            <p:strVal val="#ppt_x"/>
                                          </p:val>
                                        </p:tav>
                                      </p:tavLst>
                                    </p:anim>
                                    <p:anim calcmode="lin" valueType="num">
                                      <p:cBhvr>
                                        <p:cTn id="43" dur="300" fill="hold"/>
                                        <p:tgtEl>
                                          <p:spTgt spid="3079"/>
                                        </p:tgtEl>
                                        <p:attrNameLst>
                                          <p:attrName>ppt_y</p:attrName>
                                        </p:attrNameLst>
                                      </p:cBhvr>
                                      <p:tavLst>
                                        <p:tav tm="0">
                                          <p:val>
                                            <p:fltVal val="0.5"/>
                                          </p:val>
                                        </p:tav>
                                        <p:tav tm="100000">
                                          <p:val>
                                            <p:strVal val="#ppt_y"/>
                                          </p:val>
                                        </p:tav>
                                      </p:tavLst>
                                    </p:anim>
                                  </p:childTnLst>
                                </p:cTn>
                              </p:par>
                              <p:par>
                                <p:cTn id="44" presetID="26" presetClass="emph" presetSubtype="0" fill="hold" nodeType="withEffect">
                                  <p:stCondLst>
                                    <p:cond delay="800"/>
                                  </p:stCondLst>
                                  <p:childTnLst>
                                    <p:animEffect transition="out" filter="fade">
                                      <p:cBhvr>
                                        <p:cTn id="45" dur="300" tmFilter="0, 0; .2, .5; .8, .5; 1, 0"/>
                                        <p:tgtEl>
                                          <p:spTgt spid="3079"/>
                                        </p:tgtEl>
                                      </p:cBhvr>
                                    </p:animEffect>
                                    <p:animScale>
                                      <p:cBhvr>
                                        <p:cTn id="46" dur="150" autoRev="1" fill="hold"/>
                                        <p:tgtEl>
                                          <p:spTgt spid="3079"/>
                                        </p:tgtEl>
                                      </p:cBhvr>
                                      <p:by x="105000" y="105000"/>
                                    </p:animScale>
                                  </p:childTnLst>
                                </p:cTn>
                              </p:par>
                              <p:par>
                                <p:cTn id="47" presetID="23" presetClass="entr" presetSubtype="528" fill="hold" nodeType="withEffect">
                                  <p:stCondLst>
                                    <p:cond delay="600"/>
                                  </p:stCondLst>
                                  <p:childTnLst>
                                    <p:set>
                                      <p:cBhvr>
                                        <p:cTn id="48" dur="1" fill="hold">
                                          <p:stCondLst>
                                            <p:cond delay="0"/>
                                          </p:stCondLst>
                                        </p:cTn>
                                        <p:tgtEl>
                                          <p:spTgt spid="3096"/>
                                        </p:tgtEl>
                                        <p:attrNameLst>
                                          <p:attrName>style.visibility</p:attrName>
                                        </p:attrNameLst>
                                      </p:cBhvr>
                                      <p:to>
                                        <p:strVal val="visible"/>
                                      </p:to>
                                    </p:set>
                                    <p:anim calcmode="lin" valueType="num">
                                      <p:cBhvr>
                                        <p:cTn id="49" dur="300" fill="hold"/>
                                        <p:tgtEl>
                                          <p:spTgt spid="3096"/>
                                        </p:tgtEl>
                                        <p:attrNameLst>
                                          <p:attrName>ppt_w</p:attrName>
                                        </p:attrNameLst>
                                      </p:cBhvr>
                                      <p:tavLst>
                                        <p:tav tm="0">
                                          <p:val>
                                            <p:fltVal val="0"/>
                                          </p:val>
                                        </p:tav>
                                        <p:tav tm="100000">
                                          <p:val>
                                            <p:strVal val="#ppt_w"/>
                                          </p:val>
                                        </p:tav>
                                      </p:tavLst>
                                    </p:anim>
                                    <p:anim calcmode="lin" valueType="num">
                                      <p:cBhvr>
                                        <p:cTn id="50" dur="300" fill="hold"/>
                                        <p:tgtEl>
                                          <p:spTgt spid="3096"/>
                                        </p:tgtEl>
                                        <p:attrNameLst>
                                          <p:attrName>ppt_h</p:attrName>
                                        </p:attrNameLst>
                                      </p:cBhvr>
                                      <p:tavLst>
                                        <p:tav tm="0">
                                          <p:val>
                                            <p:fltVal val="0"/>
                                          </p:val>
                                        </p:tav>
                                        <p:tav tm="100000">
                                          <p:val>
                                            <p:strVal val="#ppt_h"/>
                                          </p:val>
                                        </p:tav>
                                      </p:tavLst>
                                    </p:anim>
                                    <p:anim calcmode="lin" valueType="num">
                                      <p:cBhvr>
                                        <p:cTn id="51" dur="300" fill="hold"/>
                                        <p:tgtEl>
                                          <p:spTgt spid="3096"/>
                                        </p:tgtEl>
                                        <p:attrNameLst>
                                          <p:attrName>ppt_x</p:attrName>
                                        </p:attrNameLst>
                                      </p:cBhvr>
                                      <p:tavLst>
                                        <p:tav tm="0">
                                          <p:val>
                                            <p:fltVal val="0.5"/>
                                          </p:val>
                                        </p:tav>
                                        <p:tav tm="100000">
                                          <p:val>
                                            <p:strVal val="#ppt_x"/>
                                          </p:val>
                                        </p:tav>
                                      </p:tavLst>
                                    </p:anim>
                                    <p:anim calcmode="lin" valueType="num">
                                      <p:cBhvr>
                                        <p:cTn id="52" dur="300" fill="hold"/>
                                        <p:tgtEl>
                                          <p:spTgt spid="3096"/>
                                        </p:tgtEl>
                                        <p:attrNameLst>
                                          <p:attrName>ppt_y</p:attrName>
                                        </p:attrNameLst>
                                      </p:cBhvr>
                                      <p:tavLst>
                                        <p:tav tm="0">
                                          <p:val>
                                            <p:fltVal val="0.5"/>
                                          </p:val>
                                        </p:tav>
                                        <p:tav tm="100000">
                                          <p:val>
                                            <p:strVal val="#ppt_y"/>
                                          </p:val>
                                        </p:tav>
                                      </p:tavLst>
                                    </p:anim>
                                  </p:childTnLst>
                                </p:cTn>
                              </p:par>
                              <p:par>
                                <p:cTn id="53" presetID="26" presetClass="emph" presetSubtype="0" fill="hold" nodeType="withEffect">
                                  <p:stCondLst>
                                    <p:cond delay="900"/>
                                  </p:stCondLst>
                                  <p:childTnLst>
                                    <p:animEffect transition="out" filter="fade">
                                      <p:cBhvr>
                                        <p:cTn id="54" dur="300" tmFilter="0, 0; .2, .5; .8, .5; 1, 0"/>
                                        <p:tgtEl>
                                          <p:spTgt spid="3096"/>
                                        </p:tgtEl>
                                      </p:cBhvr>
                                    </p:animEffect>
                                    <p:animScale>
                                      <p:cBhvr>
                                        <p:cTn id="55" dur="150" autoRev="1" fill="hold"/>
                                        <p:tgtEl>
                                          <p:spTgt spid="309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 name="等腰三角形 1"/>
          <p:cNvSpPr/>
          <p:nvPr/>
        </p:nvSpPr>
        <p:spPr>
          <a:xfrm>
            <a:off x="1118869" y="3541450"/>
            <a:ext cx="1543307" cy="1258625"/>
          </a:xfrm>
          <a:prstGeom prst="triangle">
            <a:avLst>
              <a:gd name="adj" fmla="val 50000"/>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2333594" y="3200573"/>
            <a:ext cx="1472925" cy="1599502"/>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3479564" y="2855859"/>
            <a:ext cx="1471299" cy="1944216"/>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4646325" y="2511145"/>
            <a:ext cx="1448881" cy="2288930"/>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5790668" y="3124707"/>
            <a:ext cx="1448881" cy="1675368"/>
          </a:xfrm>
          <a:prstGeom prst="triangl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1334893" y="5006807"/>
            <a:ext cx="963331" cy="369332"/>
          </a:xfrm>
          <a:prstGeom prst="rect">
            <a:avLst/>
          </a:prstGeom>
          <a:noFill/>
        </p:spPr>
        <p:txBody>
          <a:bodyPr wrap="square" rtlCol="0">
            <a:spAutoFit/>
          </a:bodyPr>
          <a:lstStyle/>
          <a:p>
            <a:pPr algn="ctr"/>
            <a:r>
              <a:rPr lang="en-US" altLang="zh-CN" dirty="0">
                <a:solidFill>
                  <a:schemeClr val="bg1"/>
                </a:solidFill>
                <a:latin typeface="华文黑体" pitchFamily="2" charset="-122"/>
                <a:ea typeface="华文黑体" pitchFamily="2" charset="-122"/>
                <a:cs typeface="华文黑体" pitchFamily="2" charset="-122"/>
              </a:rPr>
              <a:t>Case1</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1" name="TextBox 20"/>
          <p:cNvSpPr txBox="1"/>
          <p:nvPr/>
        </p:nvSpPr>
        <p:spPr>
          <a:xfrm>
            <a:off x="2554462" y="5006807"/>
            <a:ext cx="963331" cy="369332"/>
          </a:xfrm>
          <a:prstGeom prst="rect">
            <a:avLst/>
          </a:prstGeom>
          <a:noFill/>
        </p:spPr>
        <p:txBody>
          <a:bodyPr wrap="square" rtlCol="0">
            <a:spAutoFit/>
          </a:bodyPr>
          <a:lstStyle/>
          <a:p>
            <a:pPr algn="ctr"/>
            <a:r>
              <a:rPr lang="en-US" altLang="zh-CN" dirty="0">
                <a:solidFill>
                  <a:schemeClr val="bg1"/>
                </a:solidFill>
                <a:latin typeface="华文黑体" pitchFamily="2" charset="-122"/>
                <a:ea typeface="华文黑体" pitchFamily="2" charset="-122"/>
                <a:cs typeface="华文黑体" pitchFamily="2" charset="-122"/>
              </a:rPr>
              <a:t>Case2</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3" name="TextBox 22"/>
          <p:cNvSpPr txBox="1"/>
          <p:nvPr/>
        </p:nvSpPr>
        <p:spPr>
          <a:xfrm>
            <a:off x="3711157" y="5006807"/>
            <a:ext cx="935168" cy="646331"/>
          </a:xfrm>
          <a:prstGeom prst="rect">
            <a:avLst/>
          </a:prstGeom>
          <a:noFill/>
        </p:spPr>
        <p:txBody>
          <a:bodyPr wrap="square" rtlCol="0">
            <a:spAutoFit/>
          </a:bodyPr>
          <a:lstStyle/>
          <a:p>
            <a:pPr algn="ctr"/>
            <a:r>
              <a:rPr lang="en-US" altLang="zh-CN" dirty="0">
                <a:solidFill>
                  <a:schemeClr val="bg1"/>
                </a:solidFill>
                <a:latin typeface="华文黑体" pitchFamily="2" charset="-122"/>
                <a:ea typeface="华文黑体" pitchFamily="2" charset="-122"/>
                <a:cs typeface="华文黑体" pitchFamily="2" charset="-122"/>
              </a:rPr>
              <a:t>Case3</a:t>
            </a:r>
          </a:p>
          <a:p>
            <a:pPr algn="ct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4" name="TextBox 23"/>
          <p:cNvSpPr txBox="1"/>
          <p:nvPr/>
        </p:nvSpPr>
        <p:spPr>
          <a:xfrm>
            <a:off x="4987857" y="5006807"/>
            <a:ext cx="935167" cy="646331"/>
          </a:xfrm>
          <a:prstGeom prst="rect">
            <a:avLst/>
          </a:prstGeom>
          <a:noFill/>
        </p:spPr>
        <p:txBody>
          <a:bodyPr wrap="square" rtlCol="0">
            <a:spAutoFit/>
          </a:bodyPr>
          <a:lstStyle/>
          <a:p>
            <a:pPr algn="ctr"/>
            <a:r>
              <a:rPr lang="en-US" altLang="zh-CN" dirty="0">
                <a:solidFill>
                  <a:schemeClr val="bg1"/>
                </a:solidFill>
                <a:latin typeface="华文细黑" pitchFamily="2" charset="-122"/>
                <a:ea typeface="华文细黑" pitchFamily="2" charset="-122"/>
                <a:cs typeface="华文黑体" pitchFamily="2" charset="-122"/>
              </a:rPr>
              <a:t>Case4</a:t>
            </a:r>
          </a:p>
          <a:p>
            <a:pPr algn="ctr"/>
            <a:r>
              <a:rPr lang="zh-CN" altLang="en-US" dirty="0">
                <a:solidFill>
                  <a:schemeClr val="bg1"/>
                </a:solidFill>
                <a:latin typeface="华文细黑" pitchFamily="2" charset="-122"/>
                <a:ea typeface="华文细黑" pitchFamily="2" charset="-122"/>
                <a:cs typeface="华文黑体" pitchFamily="2" charset="-122"/>
              </a:rPr>
              <a:t>（</a:t>
            </a:r>
            <a:r>
              <a:rPr lang="en-US" altLang="zh-CN" dirty="0">
                <a:solidFill>
                  <a:schemeClr val="bg1"/>
                </a:solidFill>
                <a:latin typeface="华文细黑" pitchFamily="2" charset="-122"/>
                <a:ea typeface="华文细黑" pitchFamily="2" charset="-122"/>
                <a:cs typeface="华文黑体" pitchFamily="2" charset="-122"/>
              </a:rPr>
              <a:t>best</a:t>
            </a:r>
            <a:r>
              <a:rPr lang="zh-CN" altLang="en-US" dirty="0">
                <a:solidFill>
                  <a:schemeClr val="bg1"/>
                </a:solidFill>
                <a:latin typeface="华文细黑" pitchFamily="2" charset="-122"/>
                <a:ea typeface="华文细黑" pitchFamily="2" charset="-122"/>
                <a:cs typeface="华文黑体" pitchFamily="2" charset="-122"/>
              </a:rPr>
              <a:t>）</a:t>
            </a:r>
          </a:p>
        </p:txBody>
      </p:sp>
      <p:sp>
        <p:nvSpPr>
          <p:cNvPr id="25" name="TextBox 24"/>
          <p:cNvSpPr txBox="1"/>
          <p:nvPr/>
        </p:nvSpPr>
        <p:spPr>
          <a:xfrm>
            <a:off x="6132201" y="5006807"/>
            <a:ext cx="935166" cy="369332"/>
          </a:xfrm>
          <a:prstGeom prst="rect">
            <a:avLst/>
          </a:prstGeom>
          <a:noFill/>
        </p:spPr>
        <p:txBody>
          <a:bodyPr wrap="square" rtlCol="0">
            <a:spAutoFit/>
          </a:bodyPr>
          <a:lstStyle/>
          <a:p>
            <a:pPr algn="ctr"/>
            <a:r>
              <a:rPr lang="en-US" altLang="zh-CN" dirty="0">
                <a:solidFill>
                  <a:schemeClr val="bg1"/>
                </a:solidFill>
                <a:latin typeface="华文黑体" pitchFamily="2" charset="-122"/>
                <a:ea typeface="华文黑体" pitchFamily="2" charset="-122"/>
                <a:cs typeface="华文黑体" pitchFamily="2" charset="-122"/>
              </a:rPr>
              <a:t>Case5</a:t>
            </a: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26" name="TextBox 25"/>
          <p:cNvSpPr txBox="1"/>
          <p:nvPr/>
        </p:nvSpPr>
        <p:spPr>
          <a:xfrm>
            <a:off x="1632321" y="3215899"/>
            <a:ext cx="526106" cy="338554"/>
          </a:xfrm>
          <a:prstGeom prst="rect">
            <a:avLst/>
          </a:prstGeom>
          <a:noFill/>
        </p:spPr>
        <p:txBody>
          <a:bodyPr wrap="square" rtlCol="0">
            <a:spAutoFit/>
          </a:bodyPr>
          <a:lstStyle/>
          <a:p>
            <a:r>
              <a:rPr lang="en-US" altLang="zh-CN" sz="1600" dirty="0">
                <a:solidFill>
                  <a:schemeClr val="bg1"/>
                </a:solidFill>
                <a:latin typeface="HelveticaNeueLT Pro 35 Th" pitchFamily="34" charset="0"/>
              </a:rPr>
              <a:t>436</a:t>
            </a:r>
            <a:endParaRPr lang="zh-CN" altLang="en-US" sz="1600" dirty="0">
              <a:solidFill>
                <a:schemeClr val="bg1"/>
              </a:solidFill>
              <a:latin typeface="HelveticaNeueLT Pro 35 Th" pitchFamily="34" charset="0"/>
            </a:endParaRPr>
          </a:p>
        </p:txBody>
      </p:sp>
      <p:sp>
        <p:nvSpPr>
          <p:cNvPr id="27" name="TextBox 26"/>
          <p:cNvSpPr txBox="1"/>
          <p:nvPr/>
        </p:nvSpPr>
        <p:spPr>
          <a:xfrm>
            <a:off x="2807003" y="2855859"/>
            <a:ext cx="526106" cy="338554"/>
          </a:xfrm>
          <a:prstGeom prst="rect">
            <a:avLst/>
          </a:prstGeom>
          <a:noFill/>
        </p:spPr>
        <p:txBody>
          <a:bodyPr wrap="square" rtlCol="0">
            <a:spAutoFit/>
          </a:bodyPr>
          <a:lstStyle/>
          <a:p>
            <a:r>
              <a:rPr lang="en-US" altLang="zh-CN" sz="1600" dirty="0">
                <a:solidFill>
                  <a:schemeClr val="bg1"/>
                </a:solidFill>
                <a:latin typeface="HelveticaNeueLT Pro 35 Th" pitchFamily="34" charset="0"/>
              </a:rPr>
              <a:t>450</a:t>
            </a:r>
            <a:endParaRPr lang="zh-CN" altLang="en-US" sz="1600" dirty="0">
              <a:solidFill>
                <a:schemeClr val="bg1"/>
              </a:solidFill>
              <a:latin typeface="HelveticaNeueLT Pro 35 Th" pitchFamily="34" charset="0"/>
            </a:endParaRPr>
          </a:p>
        </p:txBody>
      </p:sp>
      <p:sp>
        <p:nvSpPr>
          <p:cNvPr id="28" name="TextBox 27"/>
          <p:cNvSpPr txBox="1"/>
          <p:nvPr/>
        </p:nvSpPr>
        <p:spPr>
          <a:xfrm>
            <a:off x="3895254" y="2370061"/>
            <a:ext cx="526106" cy="338554"/>
          </a:xfrm>
          <a:prstGeom prst="rect">
            <a:avLst/>
          </a:prstGeom>
          <a:noFill/>
        </p:spPr>
        <p:txBody>
          <a:bodyPr wrap="square" rtlCol="0">
            <a:spAutoFit/>
          </a:bodyPr>
          <a:lstStyle/>
          <a:p>
            <a:r>
              <a:rPr lang="en-US" altLang="zh-CN" sz="1600" dirty="0">
                <a:solidFill>
                  <a:schemeClr val="bg1"/>
                </a:solidFill>
                <a:latin typeface="HelveticaNeueLT Pro 35 Th" pitchFamily="34" charset="0"/>
              </a:rPr>
              <a:t>470</a:t>
            </a:r>
            <a:endParaRPr lang="zh-CN" altLang="en-US" sz="1600" dirty="0">
              <a:solidFill>
                <a:schemeClr val="bg1"/>
              </a:solidFill>
              <a:latin typeface="HelveticaNeueLT Pro 35 Th" pitchFamily="34" charset="0"/>
            </a:endParaRPr>
          </a:p>
        </p:txBody>
      </p:sp>
      <p:sp>
        <p:nvSpPr>
          <p:cNvPr id="29" name="TextBox 28"/>
          <p:cNvSpPr txBox="1"/>
          <p:nvPr/>
        </p:nvSpPr>
        <p:spPr>
          <a:xfrm>
            <a:off x="5096503" y="2061480"/>
            <a:ext cx="526106" cy="338554"/>
          </a:xfrm>
          <a:prstGeom prst="rect">
            <a:avLst/>
          </a:prstGeom>
          <a:noFill/>
        </p:spPr>
        <p:txBody>
          <a:bodyPr wrap="square" rtlCol="0">
            <a:spAutoFit/>
          </a:bodyPr>
          <a:lstStyle/>
          <a:p>
            <a:r>
              <a:rPr lang="en-US" altLang="zh-CN" sz="1600" dirty="0">
                <a:solidFill>
                  <a:schemeClr val="bg1"/>
                </a:solidFill>
                <a:latin typeface="HelveticaNeueLT Pro 35 Th" pitchFamily="34" charset="0"/>
              </a:rPr>
              <a:t>480</a:t>
            </a:r>
            <a:endParaRPr lang="zh-CN" altLang="en-US" sz="1600" dirty="0">
              <a:solidFill>
                <a:schemeClr val="bg1"/>
              </a:solidFill>
              <a:latin typeface="HelveticaNeueLT Pro 35 Th" pitchFamily="34" charset="0"/>
            </a:endParaRPr>
          </a:p>
        </p:txBody>
      </p:sp>
      <p:sp>
        <p:nvSpPr>
          <p:cNvPr id="30" name="TextBox 29"/>
          <p:cNvSpPr txBox="1"/>
          <p:nvPr/>
        </p:nvSpPr>
        <p:spPr>
          <a:xfrm>
            <a:off x="6183940" y="2677838"/>
            <a:ext cx="526106" cy="338554"/>
          </a:xfrm>
          <a:prstGeom prst="rect">
            <a:avLst/>
          </a:prstGeom>
          <a:noFill/>
        </p:spPr>
        <p:txBody>
          <a:bodyPr wrap="square" rtlCol="0">
            <a:spAutoFit/>
          </a:bodyPr>
          <a:lstStyle/>
          <a:p>
            <a:r>
              <a:rPr lang="en-US" altLang="zh-CN" sz="1600" dirty="0">
                <a:solidFill>
                  <a:schemeClr val="bg1"/>
                </a:solidFill>
                <a:latin typeface="HelveticaNeueLT Pro 35 Th" pitchFamily="34" charset="0"/>
              </a:rPr>
              <a:t>460</a:t>
            </a:r>
            <a:endParaRPr lang="zh-CN" altLang="en-US" sz="1600" dirty="0">
              <a:solidFill>
                <a:schemeClr val="bg1"/>
              </a:solidFill>
              <a:latin typeface="HelveticaNeueLT Pro 35 Th" pitchFamily="34" charset="0"/>
            </a:endParaRPr>
          </a:p>
        </p:txBody>
      </p:sp>
      <p:sp>
        <p:nvSpPr>
          <p:cNvPr id="37" name="TextBox 36"/>
          <p:cNvSpPr txBox="1"/>
          <p:nvPr/>
        </p:nvSpPr>
        <p:spPr>
          <a:xfrm>
            <a:off x="8543478" y="1926965"/>
            <a:ext cx="2885461" cy="3477875"/>
          </a:xfrm>
          <a:prstGeom prst="rect">
            <a:avLst/>
          </a:prstGeom>
          <a:noFill/>
        </p:spPr>
        <p:txBody>
          <a:bodyPr wrap="square" rtlCol="0">
            <a:spAutoFit/>
          </a:bodyPr>
          <a:lstStyle/>
          <a:p>
            <a:r>
              <a:rPr lang="en-US" altLang="zh-CN" sz="2000" dirty="0">
                <a:solidFill>
                  <a:schemeClr val="bg1"/>
                </a:solidFill>
                <a:latin typeface="华文细黑" pitchFamily="2" charset="-122"/>
                <a:ea typeface="华文细黑" pitchFamily="2" charset="-122"/>
                <a:cs typeface="华文黑体" pitchFamily="2" charset="-122"/>
              </a:rPr>
              <a:t>In the five cases, the maximum value is 480 points, and the results of the five experiments tend to a fixed maximum value and then stabilize, which should be the best zombie under multi-round elimination.</a:t>
            </a:r>
            <a:endParaRPr lang="zh-CN" altLang="en-US" sz="2000" dirty="0">
              <a:solidFill>
                <a:schemeClr val="bg1"/>
              </a:solidFill>
              <a:latin typeface="华文细黑" pitchFamily="2" charset="-122"/>
              <a:ea typeface="华文细黑" pitchFamily="2" charset="-122"/>
              <a:cs typeface="华文黑体" pitchFamily="2" charset="-122"/>
            </a:endParaRPr>
          </a:p>
        </p:txBody>
      </p:sp>
      <p:sp>
        <p:nvSpPr>
          <p:cNvPr id="31" name="圆角矩形 30"/>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9539402" y="260648"/>
            <a:ext cx="1383712"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Results</a:t>
            </a:r>
            <a:endParaRPr lang="zh-CN" altLang="en-US" sz="2800" dirty="0"/>
          </a:p>
        </p:txBody>
      </p:sp>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300"/>
                                        <p:tgtEl>
                                          <p:spTgt spid="40"/>
                                        </p:tgtEl>
                                      </p:cBhvr>
                                    </p:animEffect>
                                  </p:childTnLst>
                                </p:cTn>
                              </p:par>
                            </p:childTnLst>
                          </p:cTn>
                        </p:par>
                        <p:par>
                          <p:cTn id="11" fill="hold">
                            <p:stCondLst>
                              <p:cond delay="300"/>
                            </p:stCondLst>
                            <p:childTnLst>
                              <p:par>
                                <p:cTn id="12" presetID="55"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300" fill="hold"/>
                                        <p:tgtEl>
                                          <p:spTgt spid="2"/>
                                        </p:tgtEl>
                                        <p:attrNameLst>
                                          <p:attrName>ppt_w</p:attrName>
                                        </p:attrNameLst>
                                      </p:cBhvr>
                                      <p:tavLst>
                                        <p:tav tm="0">
                                          <p:val>
                                            <p:strVal val="#ppt_w*0.70"/>
                                          </p:val>
                                        </p:tav>
                                        <p:tav tm="100000">
                                          <p:val>
                                            <p:strVal val="#ppt_w"/>
                                          </p:val>
                                        </p:tav>
                                      </p:tavLst>
                                    </p:anim>
                                    <p:anim calcmode="lin" valueType="num">
                                      <p:cBhvr>
                                        <p:cTn id="15" dur="300" fill="hold"/>
                                        <p:tgtEl>
                                          <p:spTgt spid="2"/>
                                        </p:tgtEl>
                                        <p:attrNameLst>
                                          <p:attrName>ppt_h</p:attrName>
                                        </p:attrNameLst>
                                      </p:cBhvr>
                                      <p:tavLst>
                                        <p:tav tm="0">
                                          <p:val>
                                            <p:strVal val="#ppt_h"/>
                                          </p:val>
                                        </p:tav>
                                        <p:tav tm="100000">
                                          <p:val>
                                            <p:strVal val="#ppt_h"/>
                                          </p:val>
                                        </p:tav>
                                      </p:tavLst>
                                    </p:anim>
                                    <p:animEffect transition="in" filter="fade">
                                      <p:cBhvr>
                                        <p:cTn id="16" dur="300"/>
                                        <p:tgtEl>
                                          <p:spTgt spid="2"/>
                                        </p:tgtEl>
                                      </p:cBhvr>
                                    </p:animEffect>
                                  </p:childTnLst>
                                </p:cTn>
                              </p:par>
                              <p:par>
                                <p:cTn id="17" presetID="55" presetClass="entr" presetSubtype="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p:cTn id="19" dur="300" fill="hold"/>
                                        <p:tgtEl>
                                          <p:spTgt spid="9"/>
                                        </p:tgtEl>
                                        <p:attrNameLst>
                                          <p:attrName>ppt_w</p:attrName>
                                        </p:attrNameLst>
                                      </p:cBhvr>
                                      <p:tavLst>
                                        <p:tav tm="0">
                                          <p:val>
                                            <p:strVal val="#ppt_w*0.70"/>
                                          </p:val>
                                        </p:tav>
                                        <p:tav tm="100000">
                                          <p:val>
                                            <p:strVal val="#ppt_w"/>
                                          </p:val>
                                        </p:tav>
                                      </p:tavLst>
                                    </p:anim>
                                    <p:anim calcmode="lin" valueType="num">
                                      <p:cBhvr>
                                        <p:cTn id="20" dur="300" fill="hold"/>
                                        <p:tgtEl>
                                          <p:spTgt spid="9"/>
                                        </p:tgtEl>
                                        <p:attrNameLst>
                                          <p:attrName>ppt_h</p:attrName>
                                        </p:attrNameLst>
                                      </p:cBhvr>
                                      <p:tavLst>
                                        <p:tav tm="0">
                                          <p:val>
                                            <p:strVal val="#ppt_h"/>
                                          </p:val>
                                        </p:tav>
                                        <p:tav tm="100000">
                                          <p:val>
                                            <p:strVal val="#ppt_h"/>
                                          </p:val>
                                        </p:tav>
                                      </p:tavLst>
                                    </p:anim>
                                    <p:animEffect transition="in" filter="fade">
                                      <p:cBhvr>
                                        <p:cTn id="21" dur="300"/>
                                        <p:tgtEl>
                                          <p:spTgt spid="9"/>
                                        </p:tgtEl>
                                      </p:cBhvr>
                                    </p:animEffect>
                                  </p:childTnLst>
                                </p:cTn>
                              </p:par>
                              <p:par>
                                <p:cTn id="22" presetID="55" presetClass="entr" presetSubtype="0" fill="hold" grpId="0" nodeType="withEffect">
                                  <p:stCondLst>
                                    <p:cond delay="6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300" fill="hold"/>
                                        <p:tgtEl>
                                          <p:spTgt spid="10"/>
                                        </p:tgtEl>
                                        <p:attrNameLst>
                                          <p:attrName>ppt_w</p:attrName>
                                        </p:attrNameLst>
                                      </p:cBhvr>
                                      <p:tavLst>
                                        <p:tav tm="0">
                                          <p:val>
                                            <p:strVal val="#ppt_w*0.70"/>
                                          </p:val>
                                        </p:tav>
                                        <p:tav tm="100000">
                                          <p:val>
                                            <p:strVal val="#ppt_w"/>
                                          </p:val>
                                        </p:tav>
                                      </p:tavLst>
                                    </p:anim>
                                    <p:anim calcmode="lin" valueType="num">
                                      <p:cBhvr>
                                        <p:cTn id="25" dur="300" fill="hold"/>
                                        <p:tgtEl>
                                          <p:spTgt spid="10"/>
                                        </p:tgtEl>
                                        <p:attrNameLst>
                                          <p:attrName>ppt_h</p:attrName>
                                        </p:attrNameLst>
                                      </p:cBhvr>
                                      <p:tavLst>
                                        <p:tav tm="0">
                                          <p:val>
                                            <p:strVal val="#ppt_h"/>
                                          </p:val>
                                        </p:tav>
                                        <p:tav tm="100000">
                                          <p:val>
                                            <p:strVal val="#ppt_h"/>
                                          </p:val>
                                        </p:tav>
                                      </p:tavLst>
                                    </p:anim>
                                    <p:animEffect transition="in" filter="fade">
                                      <p:cBhvr>
                                        <p:cTn id="26" dur="300"/>
                                        <p:tgtEl>
                                          <p:spTgt spid="10"/>
                                        </p:tgtEl>
                                      </p:cBhvr>
                                    </p:animEffect>
                                  </p:childTnLst>
                                </p:cTn>
                              </p:par>
                              <p:par>
                                <p:cTn id="27" presetID="55" presetClass="entr" presetSubtype="0" fill="hold" grpId="0" nodeType="withEffect">
                                  <p:stCondLst>
                                    <p:cond delay="9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300" fill="hold"/>
                                        <p:tgtEl>
                                          <p:spTgt spid="11"/>
                                        </p:tgtEl>
                                        <p:attrNameLst>
                                          <p:attrName>ppt_w</p:attrName>
                                        </p:attrNameLst>
                                      </p:cBhvr>
                                      <p:tavLst>
                                        <p:tav tm="0">
                                          <p:val>
                                            <p:strVal val="#ppt_w*0.70"/>
                                          </p:val>
                                        </p:tav>
                                        <p:tav tm="100000">
                                          <p:val>
                                            <p:strVal val="#ppt_w"/>
                                          </p:val>
                                        </p:tav>
                                      </p:tavLst>
                                    </p:anim>
                                    <p:anim calcmode="lin" valueType="num">
                                      <p:cBhvr>
                                        <p:cTn id="30" dur="300" fill="hold"/>
                                        <p:tgtEl>
                                          <p:spTgt spid="11"/>
                                        </p:tgtEl>
                                        <p:attrNameLst>
                                          <p:attrName>ppt_h</p:attrName>
                                        </p:attrNameLst>
                                      </p:cBhvr>
                                      <p:tavLst>
                                        <p:tav tm="0">
                                          <p:val>
                                            <p:strVal val="#ppt_h"/>
                                          </p:val>
                                        </p:tav>
                                        <p:tav tm="100000">
                                          <p:val>
                                            <p:strVal val="#ppt_h"/>
                                          </p:val>
                                        </p:tav>
                                      </p:tavLst>
                                    </p:anim>
                                    <p:animEffect transition="in" filter="fade">
                                      <p:cBhvr>
                                        <p:cTn id="31" dur="300"/>
                                        <p:tgtEl>
                                          <p:spTgt spid="11"/>
                                        </p:tgtEl>
                                      </p:cBhvr>
                                    </p:animEffect>
                                  </p:childTnLst>
                                </p:cTn>
                              </p:par>
                              <p:par>
                                <p:cTn id="32" presetID="55" presetClass="entr" presetSubtype="0" fill="hold" grpId="0" nodeType="withEffect">
                                  <p:stCondLst>
                                    <p:cond delay="1200"/>
                                  </p:st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strVal val="#ppt_w*0.70"/>
                                          </p:val>
                                        </p:tav>
                                        <p:tav tm="100000">
                                          <p:val>
                                            <p:strVal val="#ppt_w"/>
                                          </p:val>
                                        </p:tav>
                                      </p:tavLst>
                                    </p:anim>
                                    <p:anim calcmode="lin" valueType="num">
                                      <p:cBhvr>
                                        <p:cTn id="35" dur="300" fill="hold"/>
                                        <p:tgtEl>
                                          <p:spTgt spid="13"/>
                                        </p:tgtEl>
                                        <p:attrNameLst>
                                          <p:attrName>ppt_h</p:attrName>
                                        </p:attrNameLst>
                                      </p:cBhvr>
                                      <p:tavLst>
                                        <p:tav tm="0">
                                          <p:val>
                                            <p:strVal val="#ppt_h"/>
                                          </p:val>
                                        </p:tav>
                                        <p:tav tm="100000">
                                          <p:val>
                                            <p:strVal val="#ppt_h"/>
                                          </p:val>
                                        </p:tav>
                                      </p:tavLst>
                                    </p:anim>
                                    <p:animEffect transition="in" filter="fade">
                                      <p:cBhvr>
                                        <p:cTn id="36" dur="300"/>
                                        <p:tgtEl>
                                          <p:spTgt spid="13"/>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7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47" presetClass="entr" presetSubtype="0"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7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9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11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130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1000"/>
                                        <p:tgtEl>
                                          <p:spTgt spid="30"/>
                                        </p:tgtEl>
                                      </p:cBhvr>
                                    </p:animEffect>
                                    <p:anim calcmode="lin" valueType="num">
                                      <p:cBhvr>
                                        <p:cTn id="75" dur="1000" fill="hold"/>
                                        <p:tgtEl>
                                          <p:spTgt spid="30"/>
                                        </p:tgtEl>
                                        <p:attrNameLst>
                                          <p:attrName>ppt_x</p:attrName>
                                        </p:attrNameLst>
                                      </p:cBhvr>
                                      <p:tavLst>
                                        <p:tav tm="0">
                                          <p:val>
                                            <p:strVal val="#ppt_x"/>
                                          </p:val>
                                        </p:tav>
                                        <p:tav tm="100000">
                                          <p:val>
                                            <p:strVal val="#ppt_x"/>
                                          </p:val>
                                        </p:tav>
                                      </p:tavLst>
                                    </p:anim>
                                    <p:anim calcmode="lin" valueType="num">
                                      <p:cBhvr>
                                        <p:cTn id="76" dur="1000" fill="hold"/>
                                        <p:tgtEl>
                                          <p:spTgt spid="30"/>
                                        </p:tgtEl>
                                        <p:attrNameLst>
                                          <p:attrName>ppt_y</p:attrName>
                                        </p:attrNameLst>
                                      </p:cBhvr>
                                      <p:tavLst>
                                        <p:tav tm="0">
                                          <p:val>
                                            <p:strVal val="#ppt_y-.1"/>
                                          </p:val>
                                        </p:tav>
                                        <p:tav tm="100000">
                                          <p:val>
                                            <p:strVal val="#ppt_y"/>
                                          </p:val>
                                        </p:tav>
                                      </p:tavLst>
                                    </p:anim>
                                  </p:childTnLst>
                                </p:cTn>
                              </p:par>
                              <p:par>
                                <p:cTn id="77" presetID="14" presetClass="entr" presetSubtype="10" fill="hold" grpId="0" nodeType="withEffect">
                                  <p:stCondLst>
                                    <p:cond delay="100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3" grpId="0" animBg="1"/>
      <p:bldP spid="20" grpId="0"/>
      <p:bldP spid="21" grpId="0"/>
      <p:bldP spid="23" grpId="0"/>
      <p:bldP spid="24" grpId="0"/>
      <p:bldP spid="25" grpId="0"/>
      <p:bldP spid="26" grpId="0"/>
      <p:bldP spid="27" grpId="0"/>
      <p:bldP spid="28" grpId="0"/>
      <p:bldP spid="29" grpId="0"/>
      <p:bldP spid="30" grpId="0"/>
      <p:bldP spid="37" grpId="0"/>
      <p:bldP spid="31"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72" name="TextBox 71"/>
          <p:cNvSpPr txBox="1"/>
          <p:nvPr/>
        </p:nvSpPr>
        <p:spPr>
          <a:xfrm>
            <a:off x="1846734" y="1340768"/>
            <a:ext cx="8648794" cy="5109091"/>
          </a:xfrm>
          <a:prstGeom prst="rect">
            <a:avLst/>
          </a:prstGeom>
          <a:noFill/>
        </p:spPr>
        <p:txBody>
          <a:bodyPr wrap="square" rtlCol="0">
            <a:spAutoFit/>
          </a:bodyPr>
          <a:lstStyle/>
          <a:p>
            <a:r>
              <a:rPr lang="en-US" altLang="zh-CN" sz="3600" dirty="0">
                <a:solidFill>
                  <a:schemeClr val="bg1"/>
                </a:solidFill>
                <a:latin typeface="华文黑体" pitchFamily="2" charset="-122"/>
                <a:ea typeface="华文黑体" pitchFamily="2" charset="-122"/>
                <a:cs typeface="华文黑体" pitchFamily="2" charset="-122"/>
              </a:rPr>
              <a:t>Analysis</a:t>
            </a:r>
            <a:endParaRPr lang="en-US" altLang="zh-CN" sz="2800" dirty="0">
              <a:solidFill>
                <a:schemeClr val="bg1"/>
              </a:solidFill>
              <a:latin typeface="华文黑体" pitchFamily="2" charset="-122"/>
              <a:ea typeface="华文黑体" pitchFamily="2" charset="-122"/>
              <a:cs typeface="华文黑体" pitchFamily="2" charset="-122"/>
            </a:endParaRPr>
          </a:p>
          <a:p>
            <a:endParaRPr lang="en-US" altLang="zh-CN" sz="1000" dirty="0">
              <a:solidFill>
                <a:schemeClr val="bg1"/>
              </a:solidFill>
              <a:latin typeface="华文黑体" pitchFamily="2" charset="-122"/>
              <a:ea typeface="华文黑体" pitchFamily="2" charset="-122"/>
              <a:cs typeface="华文黑体" pitchFamily="2" charset="-122"/>
            </a:endParaRPr>
          </a:p>
          <a:p>
            <a:r>
              <a:rPr lang="en-US" altLang="zh-CN" sz="2800" dirty="0">
                <a:solidFill>
                  <a:schemeClr val="bg1"/>
                </a:solidFill>
              </a:rPr>
              <a:t>There are 243 kinds of states and each state has its own action. All of these things organize a path for a zombie. The population of zombies in the experiments is 1000. That means we have 1000 different kinds of zombies. Every zombie has its own gene(walk guide). In the system, we let them can only walk 200 steps and get their map states and birthplace states. What’s more, there are 1000 simulations in this system. As a result, we can find the zombie who can really adapt to the 1000 different states of map and birthplace.</a:t>
            </a:r>
            <a:endParaRPr lang="zh-CN" altLang="zh-CN" sz="2800" dirty="0">
              <a:solidFill>
                <a:schemeClr val="bg1"/>
              </a:solidFill>
            </a:endParaRPr>
          </a:p>
        </p:txBody>
      </p:sp>
      <p:grpSp>
        <p:nvGrpSpPr>
          <p:cNvPr id="13" name="组合 12"/>
          <p:cNvGrpSpPr/>
          <p:nvPr/>
        </p:nvGrpSpPr>
        <p:grpSpPr>
          <a:xfrm>
            <a:off x="1075361" y="3177876"/>
            <a:ext cx="10039690" cy="430239"/>
            <a:chOff x="1075361" y="3177876"/>
            <a:chExt cx="10039690" cy="430239"/>
          </a:xfrm>
        </p:grpSpPr>
        <p:sp>
          <p:nvSpPr>
            <p:cNvPr id="10" name="半闭框 9"/>
            <p:cNvSpPr/>
            <p:nvPr/>
          </p:nvSpPr>
          <p:spPr>
            <a:xfrm rot="18900000">
              <a:off x="1075361" y="3177876"/>
              <a:ext cx="430239" cy="430239"/>
            </a:xfrm>
            <a:custGeom>
              <a:avLst/>
              <a:gdLst>
                <a:gd name="connsiteX0" fmla="*/ 0 w 504056"/>
                <a:gd name="connsiteY0" fmla="*/ 0 h 504056"/>
                <a:gd name="connsiteX1" fmla="*/ 504056 w 504056"/>
                <a:gd name="connsiteY1" fmla="*/ 0 h 504056"/>
                <a:gd name="connsiteX2" fmla="*/ 336039 w 504056"/>
                <a:gd name="connsiteY2" fmla="*/ 168017 h 504056"/>
                <a:gd name="connsiteX3" fmla="*/ 168017 w 504056"/>
                <a:gd name="connsiteY3" fmla="*/ 168017 h 504056"/>
                <a:gd name="connsiteX4" fmla="*/ 168017 w 504056"/>
                <a:gd name="connsiteY4" fmla="*/ 336039 h 504056"/>
                <a:gd name="connsiteX5" fmla="*/ 0 w 504056"/>
                <a:gd name="connsiteY5" fmla="*/ 504056 h 504056"/>
                <a:gd name="connsiteX6" fmla="*/ 0 w 504056"/>
                <a:gd name="connsiteY6" fmla="*/ 0 h 504056"/>
                <a:gd name="connsiteX0" fmla="*/ 336039 w 504056"/>
                <a:gd name="connsiteY0" fmla="*/ 168017 h 504056"/>
                <a:gd name="connsiteX1" fmla="*/ 168017 w 504056"/>
                <a:gd name="connsiteY1" fmla="*/ 168017 h 504056"/>
                <a:gd name="connsiteX2" fmla="*/ 168017 w 504056"/>
                <a:gd name="connsiteY2" fmla="*/ 336039 h 504056"/>
                <a:gd name="connsiteX3" fmla="*/ 0 w 504056"/>
                <a:gd name="connsiteY3" fmla="*/ 504056 h 504056"/>
                <a:gd name="connsiteX4" fmla="*/ 0 w 504056"/>
                <a:gd name="connsiteY4" fmla="*/ 0 h 504056"/>
                <a:gd name="connsiteX5" fmla="*/ 504056 w 504056"/>
                <a:gd name="connsiteY5" fmla="*/ 0 h 504056"/>
                <a:gd name="connsiteX6" fmla="*/ 427479 w 504056"/>
                <a:gd name="connsiteY6" fmla="*/ 259457 h 504056"/>
                <a:gd name="connsiteX0" fmla="*/ 336039 w 504056"/>
                <a:gd name="connsiteY0" fmla="*/ 168017 h 504056"/>
                <a:gd name="connsiteX1" fmla="*/ 168017 w 504056"/>
                <a:gd name="connsiteY1" fmla="*/ 168017 h 504056"/>
                <a:gd name="connsiteX2" fmla="*/ 168017 w 504056"/>
                <a:gd name="connsiteY2" fmla="*/ 336039 h 504056"/>
                <a:gd name="connsiteX3" fmla="*/ 0 w 504056"/>
                <a:gd name="connsiteY3" fmla="*/ 504056 h 504056"/>
                <a:gd name="connsiteX4" fmla="*/ 0 w 504056"/>
                <a:gd name="connsiteY4" fmla="*/ 0 h 504056"/>
                <a:gd name="connsiteX5" fmla="*/ 504056 w 504056"/>
                <a:gd name="connsiteY5" fmla="*/ 0 h 504056"/>
                <a:gd name="connsiteX0" fmla="*/ 168017 w 504056"/>
                <a:gd name="connsiteY0" fmla="*/ 168017 h 504056"/>
                <a:gd name="connsiteX1" fmla="*/ 168017 w 504056"/>
                <a:gd name="connsiteY1" fmla="*/ 336039 h 504056"/>
                <a:gd name="connsiteX2" fmla="*/ 0 w 504056"/>
                <a:gd name="connsiteY2" fmla="*/ 504056 h 504056"/>
                <a:gd name="connsiteX3" fmla="*/ 0 w 504056"/>
                <a:gd name="connsiteY3" fmla="*/ 0 h 504056"/>
                <a:gd name="connsiteX4" fmla="*/ 504056 w 504056"/>
                <a:gd name="connsiteY4" fmla="*/ 0 h 504056"/>
                <a:gd name="connsiteX0" fmla="*/ 168017 w 504056"/>
                <a:gd name="connsiteY0" fmla="*/ 336039 h 504056"/>
                <a:gd name="connsiteX1" fmla="*/ 0 w 504056"/>
                <a:gd name="connsiteY1" fmla="*/ 504056 h 504056"/>
                <a:gd name="connsiteX2" fmla="*/ 0 w 504056"/>
                <a:gd name="connsiteY2" fmla="*/ 0 h 504056"/>
                <a:gd name="connsiteX3" fmla="*/ 504056 w 504056"/>
                <a:gd name="connsiteY3" fmla="*/ 0 h 504056"/>
                <a:gd name="connsiteX0" fmla="*/ 0 w 504056"/>
                <a:gd name="connsiteY0" fmla="*/ 504056 h 504056"/>
                <a:gd name="connsiteX1" fmla="*/ 0 w 504056"/>
                <a:gd name="connsiteY1" fmla="*/ 0 h 504056"/>
                <a:gd name="connsiteX2" fmla="*/ 504056 w 504056"/>
                <a:gd name="connsiteY2" fmla="*/ 0 h 504056"/>
              </a:gdLst>
              <a:ahLst/>
              <a:cxnLst>
                <a:cxn ang="0">
                  <a:pos x="connsiteX0" y="connsiteY0"/>
                </a:cxn>
                <a:cxn ang="0">
                  <a:pos x="connsiteX1" y="connsiteY1"/>
                </a:cxn>
                <a:cxn ang="0">
                  <a:pos x="connsiteX2" y="connsiteY2"/>
                </a:cxn>
              </a:cxnLst>
              <a:rect l="l" t="t" r="r" b="b"/>
              <a:pathLst>
                <a:path w="504056" h="504056">
                  <a:moveTo>
                    <a:pt x="0" y="504056"/>
                  </a:moveTo>
                  <a:lnTo>
                    <a:pt x="0" y="0"/>
                  </a:lnTo>
                  <a:lnTo>
                    <a:pt x="504056"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半闭框 9"/>
            <p:cNvSpPr/>
            <p:nvPr/>
          </p:nvSpPr>
          <p:spPr>
            <a:xfrm rot="2700000" flipH="1">
              <a:off x="10684812" y="3177876"/>
              <a:ext cx="430239" cy="430239"/>
            </a:xfrm>
            <a:custGeom>
              <a:avLst/>
              <a:gdLst>
                <a:gd name="connsiteX0" fmla="*/ 0 w 504056"/>
                <a:gd name="connsiteY0" fmla="*/ 0 h 504056"/>
                <a:gd name="connsiteX1" fmla="*/ 504056 w 504056"/>
                <a:gd name="connsiteY1" fmla="*/ 0 h 504056"/>
                <a:gd name="connsiteX2" fmla="*/ 336039 w 504056"/>
                <a:gd name="connsiteY2" fmla="*/ 168017 h 504056"/>
                <a:gd name="connsiteX3" fmla="*/ 168017 w 504056"/>
                <a:gd name="connsiteY3" fmla="*/ 168017 h 504056"/>
                <a:gd name="connsiteX4" fmla="*/ 168017 w 504056"/>
                <a:gd name="connsiteY4" fmla="*/ 336039 h 504056"/>
                <a:gd name="connsiteX5" fmla="*/ 0 w 504056"/>
                <a:gd name="connsiteY5" fmla="*/ 504056 h 504056"/>
                <a:gd name="connsiteX6" fmla="*/ 0 w 504056"/>
                <a:gd name="connsiteY6" fmla="*/ 0 h 504056"/>
                <a:gd name="connsiteX0" fmla="*/ 336039 w 504056"/>
                <a:gd name="connsiteY0" fmla="*/ 168017 h 504056"/>
                <a:gd name="connsiteX1" fmla="*/ 168017 w 504056"/>
                <a:gd name="connsiteY1" fmla="*/ 168017 h 504056"/>
                <a:gd name="connsiteX2" fmla="*/ 168017 w 504056"/>
                <a:gd name="connsiteY2" fmla="*/ 336039 h 504056"/>
                <a:gd name="connsiteX3" fmla="*/ 0 w 504056"/>
                <a:gd name="connsiteY3" fmla="*/ 504056 h 504056"/>
                <a:gd name="connsiteX4" fmla="*/ 0 w 504056"/>
                <a:gd name="connsiteY4" fmla="*/ 0 h 504056"/>
                <a:gd name="connsiteX5" fmla="*/ 504056 w 504056"/>
                <a:gd name="connsiteY5" fmla="*/ 0 h 504056"/>
                <a:gd name="connsiteX6" fmla="*/ 427479 w 504056"/>
                <a:gd name="connsiteY6" fmla="*/ 259457 h 504056"/>
                <a:gd name="connsiteX0" fmla="*/ 336039 w 504056"/>
                <a:gd name="connsiteY0" fmla="*/ 168017 h 504056"/>
                <a:gd name="connsiteX1" fmla="*/ 168017 w 504056"/>
                <a:gd name="connsiteY1" fmla="*/ 168017 h 504056"/>
                <a:gd name="connsiteX2" fmla="*/ 168017 w 504056"/>
                <a:gd name="connsiteY2" fmla="*/ 336039 h 504056"/>
                <a:gd name="connsiteX3" fmla="*/ 0 w 504056"/>
                <a:gd name="connsiteY3" fmla="*/ 504056 h 504056"/>
                <a:gd name="connsiteX4" fmla="*/ 0 w 504056"/>
                <a:gd name="connsiteY4" fmla="*/ 0 h 504056"/>
                <a:gd name="connsiteX5" fmla="*/ 504056 w 504056"/>
                <a:gd name="connsiteY5" fmla="*/ 0 h 504056"/>
                <a:gd name="connsiteX0" fmla="*/ 168017 w 504056"/>
                <a:gd name="connsiteY0" fmla="*/ 168017 h 504056"/>
                <a:gd name="connsiteX1" fmla="*/ 168017 w 504056"/>
                <a:gd name="connsiteY1" fmla="*/ 336039 h 504056"/>
                <a:gd name="connsiteX2" fmla="*/ 0 w 504056"/>
                <a:gd name="connsiteY2" fmla="*/ 504056 h 504056"/>
                <a:gd name="connsiteX3" fmla="*/ 0 w 504056"/>
                <a:gd name="connsiteY3" fmla="*/ 0 h 504056"/>
                <a:gd name="connsiteX4" fmla="*/ 504056 w 504056"/>
                <a:gd name="connsiteY4" fmla="*/ 0 h 504056"/>
                <a:gd name="connsiteX0" fmla="*/ 168017 w 504056"/>
                <a:gd name="connsiteY0" fmla="*/ 336039 h 504056"/>
                <a:gd name="connsiteX1" fmla="*/ 0 w 504056"/>
                <a:gd name="connsiteY1" fmla="*/ 504056 h 504056"/>
                <a:gd name="connsiteX2" fmla="*/ 0 w 504056"/>
                <a:gd name="connsiteY2" fmla="*/ 0 h 504056"/>
                <a:gd name="connsiteX3" fmla="*/ 504056 w 504056"/>
                <a:gd name="connsiteY3" fmla="*/ 0 h 504056"/>
                <a:gd name="connsiteX0" fmla="*/ 0 w 504056"/>
                <a:gd name="connsiteY0" fmla="*/ 504056 h 504056"/>
                <a:gd name="connsiteX1" fmla="*/ 0 w 504056"/>
                <a:gd name="connsiteY1" fmla="*/ 0 h 504056"/>
                <a:gd name="connsiteX2" fmla="*/ 504056 w 504056"/>
                <a:gd name="connsiteY2" fmla="*/ 0 h 504056"/>
              </a:gdLst>
              <a:ahLst/>
              <a:cxnLst>
                <a:cxn ang="0">
                  <a:pos x="connsiteX0" y="connsiteY0"/>
                </a:cxn>
                <a:cxn ang="0">
                  <a:pos x="connsiteX1" y="connsiteY1"/>
                </a:cxn>
                <a:cxn ang="0">
                  <a:pos x="connsiteX2" y="connsiteY2"/>
                </a:cxn>
              </a:cxnLst>
              <a:rect l="l" t="t" r="r" b="b"/>
              <a:pathLst>
                <a:path w="504056" h="504056">
                  <a:moveTo>
                    <a:pt x="0" y="504056"/>
                  </a:moveTo>
                  <a:lnTo>
                    <a:pt x="0" y="0"/>
                  </a:lnTo>
                  <a:lnTo>
                    <a:pt x="504056"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 name="圆角矩形 15"/>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9469672" y="260648"/>
            <a:ext cx="152317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Analysis</a:t>
            </a:r>
            <a:endParaRPr lang="zh-CN" altLang="en-US" sz="2800" dirty="0"/>
          </a:p>
        </p:txBody>
      </p:sp>
    </p:spTree>
    <p:extLst>
      <p:ext uri="{BB962C8B-B14F-4D97-AF65-F5344CB8AC3E}">
        <p14:creationId xmlns:p14="http://schemas.microsoft.com/office/powerpoint/2010/main" val="6098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300"/>
                                        <p:tgtEl>
                                          <p:spTgt spid="17"/>
                                        </p:tgtEl>
                                      </p:cBhvr>
                                    </p:animEffect>
                                  </p:childTnLst>
                                </p:cTn>
                              </p:par>
                            </p:childTnLst>
                          </p:cTn>
                        </p:par>
                        <p:par>
                          <p:cTn id="11" fill="hold">
                            <p:stCondLst>
                              <p:cond delay="300"/>
                            </p:stCondLst>
                            <p:childTnLst>
                              <p:par>
                                <p:cTn id="12" presetID="14" presetClass="entr" presetSubtype="10" fill="hold" grpId="0"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randombar(horizontal)">
                                      <p:cBhvr>
                                        <p:cTn id="14" dur="500"/>
                                        <p:tgtEl>
                                          <p:spTgt spid="72"/>
                                        </p:tgtEl>
                                      </p:cBhvr>
                                    </p:animEffect>
                                  </p:childTnLst>
                                </p:cTn>
                              </p:par>
                            </p:childTnLst>
                          </p:cTn>
                        </p:par>
                        <p:par>
                          <p:cTn id="15" fill="hold">
                            <p:stCondLst>
                              <p:cond delay="800"/>
                            </p:stCondLst>
                            <p:childTnLst>
                              <p:par>
                                <p:cTn id="16" presetID="16" presetClass="entr" presetSubtype="37"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outVertical)">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6"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Overview</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		Key Operations</a:t>
              </a:r>
              <a:endParaRPr lang="zh-CN" altLang="en-US" sz="2800" dirty="0">
                <a:latin typeface="华文黑体" pitchFamily="2" charset="-122"/>
                <a:ea typeface="华文黑体" pitchFamily="2" charset="-122"/>
                <a:cs typeface="华文黑体" pitchFamily="2" charset="-122"/>
              </a:endParaRP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Result Analysis</a:t>
              </a:r>
              <a:endParaRPr lang="zh-CN" altLang="en-US" sz="2800" dirty="0">
                <a:latin typeface="华文黑体" pitchFamily="2" charset="-122"/>
                <a:ea typeface="华文黑体" pitchFamily="2" charset="-122"/>
                <a:cs typeface="华文黑体" pitchFamily="2" charset="-122"/>
              </a:endParaRP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Summary</a:t>
              </a:r>
              <a:endParaRPr lang="zh-CN" altLang="en-US" sz="2800" dirty="0">
                <a:latin typeface="华文黑体" pitchFamily="2" charset="-122"/>
                <a:ea typeface="华文黑体" pitchFamily="2" charset="-122"/>
                <a:cs typeface="华文黑体" pitchFamily="2" charset="-122"/>
              </a:endParaRPr>
            </a:p>
          </p:txBody>
        </p:sp>
      </p:grpSp>
      <p:sp>
        <p:nvSpPr>
          <p:cNvPr id="35" name="矩形 34"/>
          <p:cNvSpPr/>
          <p:nvPr/>
        </p:nvSpPr>
        <p:spPr>
          <a:xfrm>
            <a:off x="3621305" y="4393442"/>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Summary</a:t>
            </a:r>
            <a:endParaRPr lang="zh-CN" altLang="en-US" sz="2800" dirty="0">
              <a:latin typeface="华文黑体" pitchFamily="2" charset="-122"/>
              <a:ea typeface="华文黑体" pitchFamily="2" charset="-122"/>
              <a:cs typeface="华文黑体" pitchFamily="2" charset="-122"/>
            </a:endParaRPr>
          </a:p>
        </p:txBody>
      </p:sp>
      <p:sp>
        <p:nvSpPr>
          <p:cNvPr id="43" name="矩形 42"/>
          <p:cNvSpPr/>
          <p:nvPr/>
        </p:nvSpPr>
        <p:spPr>
          <a:xfrm>
            <a:off x="2584817" y="4396236"/>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4</a:t>
            </a:r>
            <a:endParaRPr lang="zh-CN" altLang="en-US" sz="3600">
              <a:solidFill>
                <a:srgbClr val="47A7FF"/>
              </a:solidFill>
              <a:latin typeface="HelveticaNeueLT Pro 35 Th" pitchFamily="34" charset="0"/>
            </a:endParaRPr>
          </a:p>
        </p:txBody>
      </p:sp>
      <p:sp>
        <p:nvSpPr>
          <p:cNvPr id="33" name="TextBox 32"/>
          <p:cNvSpPr txBox="1"/>
          <p:nvPr/>
        </p:nvSpPr>
        <p:spPr>
          <a:xfrm>
            <a:off x="9479582" y="260648"/>
            <a:ext cx="2294218" cy="584775"/>
          </a:xfrm>
          <a:prstGeom prst="rect">
            <a:avLst/>
          </a:prstGeom>
          <a:noFill/>
        </p:spPr>
        <p:txBody>
          <a:bodyPr wrap="none" rtlCol="0">
            <a:spAutoFit/>
          </a:bodyPr>
          <a:lstStyle/>
          <a:p>
            <a:pPr algn="ctr"/>
            <a:r>
              <a:rPr lang="en-US" altLang="zh-CN" sz="3200" dirty="0">
                <a:solidFill>
                  <a:schemeClr val="bg1"/>
                </a:solidFill>
                <a:latin typeface="HelveticaNeueLT Pro 35 Th" pitchFamily="34" charset="0"/>
                <a:ea typeface="华文细黑" pitchFamily="2" charset="-122"/>
                <a:cs typeface="华文黑体" pitchFamily="2" charset="-122"/>
              </a:rPr>
              <a:t>CONTENTS</a:t>
            </a:r>
            <a:endParaRPr lang="zh-CN" altLang="en-US" sz="3200" dirty="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15045466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300"/>
                                        <p:tgtEl>
                                          <p:spTgt spid="33"/>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cxnSp>
        <p:nvCxnSpPr>
          <p:cNvPr id="4" name="直接箭头连接符 3"/>
          <p:cNvCxnSpPr/>
          <p:nvPr/>
        </p:nvCxnSpPr>
        <p:spPr>
          <a:xfrm flipV="1">
            <a:off x="1907084" y="1628800"/>
            <a:ext cx="0" cy="3816424"/>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a:off x="1907084" y="5445224"/>
            <a:ext cx="505221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3051542" y="2491989"/>
            <a:ext cx="318691" cy="2953236"/>
            <a:chOff x="2944856" y="3284984"/>
            <a:chExt cx="252028" cy="2160240"/>
          </a:xfrm>
        </p:grpSpPr>
        <p:sp>
          <p:nvSpPr>
            <p:cNvPr id="23" name="矩形 22"/>
            <p:cNvSpPr/>
            <p:nvPr/>
          </p:nvSpPr>
          <p:spPr>
            <a:xfrm>
              <a:off x="2944856" y="3284984"/>
              <a:ext cx="252028" cy="2160240"/>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944856" y="3284984"/>
              <a:ext cx="252028" cy="35014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3950058" y="3982033"/>
            <a:ext cx="252028" cy="1440160"/>
            <a:chOff x="3772948" y="4005064"/>
            <a:chExt cx="252028" cy="1440160"/>
          </a:xfrm>
        </p:grpSpPr>
        <p:sp>
          <p:nvSpPr>
            <p:cNvPr id="25" name="矩形 24"/>
            <p:cNvSpPr/>
            <p:nvPr/>
          </p:nvSpPr>
          <p:spPr>
            <a:xfrm>
              <a:off x="3772948" y="4005064"/>
              <a:ext cx="252028" cy="1440160"/>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772948" y="4005064"/>
              <a:ext cx="252028" cy="3501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5979640" y="2461294"/>
            <a:ext cx="313533" cy="2942978"/>
            <a:chOff x="6257224" y="3284984"/>
            <a:chExt cx="252028" cy="2160240"/>
          </a:xfrm>
        </p:grpSpPr>
        <p:sp>
          <p:nvSpPr>
            <p:cNvPr id="31" name="矩形 30"/>
            <p:cNvSpPr/>
            <p:nvPr/>
          </p:nvSpPr>
          <p:spPr>
            <a:xfrm>
              <a:off x="6257224" y="3284984"/>
              <a:ext cx="252028" cy="2160240"/>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257224" y="3284984"/>
              <a:ext cx="252028" cy="35014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60"/>
          <p:cNvSpPr txBox="1"/>
          <p:nvPr/>
        </p:nvSpPr>
        <p:spPr>
          <a:xfrm>
            <a:off x="1562682" y="5260558"/>
            <a:ext cx="284052" cy="307777"/>
          </a:xfrm>
          <a:prstGeom prst="rect">
            <a:avLst/>
          </a:prstGeom>
          <a:noFill/>
        </p:spPr>
        <p:txBody>
          <a:bodyPr wrap="none" rtlCol="0">
            <a:spAutoFit/>
          </a:bodyPr>
          <a:lstStyle/>
          <a:p>
            <a:r>
              <a:rPr lang="en-US" altLang="zh-CN" sz="1400">
                <a:solidFill>
                  <a:schemeClr val="bg1"/>
                </a:solidFill>
                <a:latin typeface="HelveticaNeueLT Pro 35 Th" pitchFamily="34" charset="0"/>
              </a:rPr>
              <a:t>0</a:t>
            </a:r>
            <a:endParaRPr lang="zh-CN" altLang="en-US" sz="1400">
              <a:solidFill>
                <a:schemeClr val="bg1"/>
              </a:solidFill>
              <a:latin typeface="HelveticaNeueLT Pro 35 Th" pitchFamily="34" charset="0"/>
            </a:endParaRPr>
          </a:p>
        </p:txBody>
      </p:sp>
      <p:sp>
        <p:nvSpPr>
          <p:cNvPr id="62" name="TextBox 61"/>
          <p:cNvSpPr txBox="1"/>
          <p:nvPr/>
        </p:nvSpPr>
        <p:spPr>
          <a:xfrm>
            <a:off x="1363910" y="4684494"/>
            <a:ext cx="482824" cy="307777"/>
          </a:xfrm>
          <a:prstGeom prst="rect">
            <a:avLst/>
          </a:prstGeom>
          <a:noFill/>
        </p:spPr>
        <p:txBody>
          <a:bodyPr wrap="none" rtlCol="0">
            <a:spAutoFit/>
          </a:bodyPr>
          <a:lstStyle/>
          <a:p>
            <a:r>
              <a:rPr lang="en-US" altLang="zh-CN" sz="1400" dirty="0">
                <a:solidFill>
                  <a:schemeClr val="bg1"/>
                </a:solidFill>
                <a:latin typeface="HelveticaNeueLT Pro 35 Th" pitchFamily="34" charset="0"/>
              </a:rPr>
              <a:t>200</a:t>
            </a:r>
            <a:endParaRPr lang="zh-CN" altLang="en-US" sz="1400" dirty="0">
              <a:solidFill>
                <a:schemeClr val="bg1"/>
              </a:solidFill>
              <a:latin typeface="HelveticaNeueLT Pro 35 Th" pitchFamily="34" charset="0"/>
            </a:endParaRPr>
          </a:p>
        </p:txBody>
      </p:sp>
      <p:sp>
        <p:nvSpPr>
          <p:cNvPr id="63" name="TextBox 62"/>
          <p:cNvSpPr txBox="1"/>
          <p:nvPr/>
        </p:nvSpPr>
        <p:spPr>
          <a:xfrm>
            <a:off x="1363910" y="4108430"/>
            <a:ext cx="482824" cy="307777"/>
          </a:xfrm>
          <a:prstGeom prst="rect">
            <a:avLst/>
          </a:prstGeom>
          <a:noFill/>
        </p:spPr>
        <p:txBody>
          <a:bodyPr wrap="none" rtlCol="0">
            <a:spAutoFit/>
          </a:bodyPr>
          <a:lstStyle/>
          <a:p>
            <a:r>
              <a:rPr lang="en-US" altLang="zh-CN" sz="1400" dirty="0">
                <a:solidFill>
                  <a:schemeClr val="bg1"/>
                </a:solidFill>
                <a:latin typeface="HelveticaNeueLT Pro 35 Th" pitchFamily="34" charset="0"/>
              </a:rPr>
              <a:t>400</a:t>
            </a:r>
            <a:endParaRPr lang="zh-CN" altLang="en-US" sz="1400" dirty="0">
              <a:solidFill>
                <a:schemeClr val="bg1"/>
              </a:solidFill>
              <a:latin typeface="HelveticaNeueLT Pro 35 Th" pitchFamily="34" charset="0"/>
            </a:endParaRPr>
          </a:p>
        </p:txBody>
      </p:sp>
      <p:sp>
        <p:nvSpPr>
          <p:cNvPr id="64" name="TextBox 63"/>
          <p:cNvSpPr txBox="1"/>
          <p:nvPr/>
        </p:nvSpPr>
        <p:spPr>
          <a:xfrm>
            <a:off x="1363910" y="3532366"/>
            <a:ext cx="482824" cy="307777"/>
          </a:xfrm>
          <a:prstGeom prst="rect">
            <a:avLst/>
          </a:prstGeom>
          <a:noFill/>
        </p:spPr>
        <p:txBody>
          <a:bodyPr wrap="none" rtlCol="0">
            <a:spAutoFit/>
          </a:bodyPr>
          <a:lstStyle/>
          <a:p>
            <a:r>
              <a:rPr lang="en-US" altLang="zh-CN" sz="1400" dirty="0">
                <a:solidFill>
                  <a:schemeClr val="bg1"/>
                </a:solidFill>
                <a:latin typeface="HelveticaNeueLT Pro 35 Th" pitchFamily="34" charset="0"/>
              </a:rPr>
              <a:t>600</a:t>
            </a:r>
            <a:endParaRPr lang="zh-CN" altLang="en-US" sz="1400" dirty="0">
              <a:solidFill>
                <a:schemeClr val="bg1"/>
              </a:solidFill>
              <a:latin typeface="HelveticaNeueLT Pro 35 Th" pitchFamily="34" charset="0"/>
            </a:endParaRPr>
          </a:p>
        </p:txBody>
      </p:sp>
      <p:sp>
        <p:nvSpPr>
          <p:cNvPr id="65" name="TextBox 64"/>
          <p:cNvSpPr txBox="1"/>
          <p:nvPr/>
        </p:nvSpPr>
        <p:spPr>
          <a:xfrm>
            <a:off x="1363910" y="2956302"/>
            <a:ext cx="482824" cy="307777"/>
          </a:xfrm>
          <a:prstGeom prst="rect">
            <a:avLst/>
          </a:prstGeom>
          <a:noFill/>
        </p:spPr>
        <p:txBody>
          <a:bodyPr wrap="none" rtlCol="0">
            <a:spAutoFit/>
          </a:bodyPr>
          <a:lstStyle/>
          <a:p>
            <a:r>
              <a:rPr lang="en-US" altLang="zh-CN" sz="1400" dirty="0">
                <a:solidFill>
                  <a:schemeClr val="bg1"/>
                </a:solidFill>
                <a:latin typeface="HelveticaNeueLT Pro 35 Th" pitchFamily="34" charset="0"/>
              </a:rPr>
              <a:t>800</a:t>
            </a:r>
            <a:endParaRPr lang="zh-CN" altLang="en-US" sz="1400" dirty="0">
              <a:solidFill>
                <a:schemeClr val="bg1"/>
              </a:solidFill>
              <a:latin typeface="HelveticaNeueLT Pro 35 Th" pitchFamily="34" charset="0"/>
            </a:endParaRPr>
          </a:p>
        </p:txBody>
      </p:sp>
      <p:sp>
        <p:nvSpPr>
          <p:cNvPr id="66" name="TextBox 65"/>
          <p:cNvSpPr txBox="1"/>
          <p:nvPr/>
        </p:nvSpPr>
        <p:spPr>
          <a:xfrm>
            <a:off x="1363910" y="2380238"/>
            <a:ext cx="582211" cy="307777"/>
          </a:xfrm>
          <a:prstGeom prst="rect">
            <a:avLst/>
          </a:prstGeom>
          <a:noFill/>
        </p:spPr>
        <p:txBody>
          <a:bodyPr wrap="none" rtlCol="0">
            <a:spAutoFit/>
          </a:bodyPr>
          <a:lstStyle/>
          <a:p>
            <a:r>
              <a:rPr lang="en-US" altLang="zh-CN" sz="1400" dirty="0">
                <a:solidFill>
                  <a:schemeClr val="bg1"/>
                </a:solidFill>
                <a:latin typeface="HelveticaNeueLT Pro 35 Th" pitchFamily="34" charset="0"/>
              </a:rPr>
              <a:t>1000</a:t>
            </a:r>
            <a:endParaRPr lang="zh-CN" altLang="en-US" sz="1400" dirty="0">
              <a:solidFill>
                <a:schemeClr val="bg1"/>
              </a:solidFill>
              <a:latin typeface="HelveticaNeueLT Pro 35 Th" pitchFamily="34" charset="0"/>
            </a:endParaRPr>
          </a:p>
        </p:txBody>
      </p:sp>
      <p:sp>
        <p:nvSpPr>
          <p:cNvPr id="67" name="TextBox 66"/>
          <p:cNvSpPr txBox="1"/>
          <p:nvPr/>
        </p:nvSpPr>
        <p:spPr>
          <a:xfrm>
            <a:off x="838622" y="1720116"/>
            <a:ext cx="1132041" cy="338554"/>
          </a:xfrm>
          <a:prstGeom prst="rect">
            <a:avLst/>
          </a:prstGeom>
          <a:noFill/>
        </p:spPr>
        <p:txBody>
          <a:bodyPr wrap="none" rtlCol="0">
            <a:spAutoFit/>
          </a:bodyPr>
          <a:lstStyle/>
          <a:p>
            <a:pPr algn="ctr"/>
            <a:r>
              <a:rPr lang="en-US" altLang="zh-CN" sz="1600" dirty="0">
                <a:solidFill>
                  <a:schemeClr val="bg1"/>
                </a:solidFill>
                <a:latin typeface="HelveticaNeueLT Pro 35 Th" pitchFamily="34" charset="0"/>
                <a:ea typeface="华文细黑" pitchFamily="2" charset="-122"/>
              </a:rPr>
              <a:t>&lt;Amount&gt;</a:t>
            </a:r>
            <a:endParaRPr lang="zh-CN" altLang="en-US" sz="1600" dirty="0">
              <a:solidFill>
                <a:schemeClr val="bg1"/>
              </a:solidFill>
              <a:latin typeface="HelveticaNeueLT Pro 35 Th" pitchFamily="34" charset="0"/>
              <a:ea typeface="华文细黑" pitchFamily="2" charset="-122"/>
            </a:endParaRPr>
          </a:p>
        </p:txBody>
      </p:sp>
      <p:sp>
        <p:nvSpPr>
          <p:cNvPr id="69" name="TextBox 68"/>
          <p:cNvSpPr txBox="1"/>
          <p:nvPr/>
        </p:nvSpPr>
        <p:spPr>
          <a:xfrm>
            <a:off x="7102757" y="5271680"/>
            <a:ext cx="872739" cy="338554"/>
          </a:xfrm>
          <a:prstGeom prst="rect">
            <a:avLst/>
          </a:prstGeom>
          <a:noFill/>
        </p:spPr>
        <p:txBody>
          <a:bodyPr wrap="none" rtlCol="0">
            <a:spAutoFit/>
          </a:bodyPr>
          <a:lstStyle/>
          <a:p>
            <a:pPr algn="ctr"/>
            <a:r>
              <a:rPr lang="en-US" altLang="zh-CN" sz="1600" dirty="0">
                <a:solidFill>
                  <a:schemeClr val="bg1"/>
                </a:solidFill>
                <a:latin typeface="HelveticaNeueLT Pro 35 Th" pitchFamily="34" charset="0"/>
                <a:ea typeface="华文细黑" pitchFamily="2" charset="-122"/>
              </a:rPr>
              <a:t>&lt;Time&gt;</a:t>
            </a:r>
            <a:endParaRPr lang="zh-CN" altLang="en-US" sz="1600" dirty="0">
              <a:solidFill>
                <a:schemeClr val="bg1"/>
              </a:solidFill>
              <a:latin typeface="HelveticaNeueLT Pro 35 Th" pitchFamily="34" charset="0"/>
              <a:ea typeface="华文细黑" pitchFamily="2" charset="-122"/>
            </a:endParaRPr>
          </a:p>
        </p:txBody>
      </p:sp>
      <p:sp>
        <p:nvSpPr>
          <p:cNvPr id="70" name="左中括号 69"/>
          <p:cNvSpPr/>
          <p:nvPr/>
        </p:nvSpPr>
        <p:spPr>
          <a:xfrm rot="16200000">
            <a:off x="3456799" y="4586111"/>
            <a:ext cx="56236" cy="1908213"/>
          </a:xfrm>
          <a:prstGeom prst="leftBracket">
            <a:avLst/>
          </a:prstGeom>
          <a:ln w="127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左中括号 70"/>
          <p:cNvSpPr/>
          <p:nvPr/>
        </p:nvSpPr>
        <p:spPr>
          <a:xfrm rot="16200000">
            <a:off x="5527029" y="4586111"/>
            <a:ext cx="56236" cy="1908213"/>
          </a:xfrm>
          <a:prstGeom prst="leftBracket">
            <a:avLst/>
          </a:prstGeom>
          <a:ln w="127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TextBox 74"/>
          <p:cNvSpPr txBox="1"/>
          <p:nvPr/>
        </p:nvSpPr>
        <p:spPr>
          <a:xfrm>
            <a:off x="2963781" y="5589240"/>
            <a:ext cx="1380506" cy="307777"/>
          </a:xfrm>
          <a:prstGeom prst="rect">
            <a:avLst/>
          </a:prstGeom>
          <a:noFill/>
        </p:spPr>
        <p:txBody>
          <a:bodyPr wrap="none" rtlCol="0">
            <a:spAutoFit/>
          </a:bodyPr>
          <a:lstStyle/>
          <a:p>
            <a:r>
              <a:rPr lang="en-US" altLang="zh-CN" sz="1400" dirty="0">
                <a:solidFill>
                  <a:schemeClr val="bg1"/>
                </a:solidFill>
                <a:latin typeface="HelveticaNeueLT Pro 35 Th" pitchFamily="34" charset="0"/>
              </a:rPr>
              <a:t>Select Process</a:t>
            </a:r>
            <a:endParaRPr lang="zh-CN" altLang="en-US" sz="1400" dirty="0">
              <a:solidFill>
                <a:schemeClr val="bg1"/>
              </a:solidFill>
              <a:latin typeface="HelveticaNeueLT Pro 35 Th" pitchFamily="34" charset="0"/>
            </a:endParaRPr>
          </a:p>
        </p:txBody>
      </p:sp>
      <p:sp>
        <p:nvSpPr>
          <p:cNvPr id="77" name="TextBox 76"/>
          <p:cNvSpPr txBox="1"/>
          <p:nvPr/>
        </p:nvSpPr>
        <p:spPr>
          <a:xfrm>
            <a:off x="4799062" y="5626997"/>
            <a:ext cx="1588897" cy="307777"/>
          </a:xfrm>
          <a:prstGeom prst="rect">
            <a:avLst/>
          </a:prstGeom>
          <a:noFill/>
        </p:spPr>
        <p:txBody>
          <a:bodyPr wrap="none" rtlCol="0">
            <a:spAutoFit/>
          </a:bodyPr>
          <a:lstStyle/>
          <a:p>
            <a:r>
              <a:rPr lang="en-US" altLang="zh-CN" sz="1400" dirty="0">
                <a:solidFill>
                  <a:schemeClr val="bg1"/>
                </a:solidFill>
                <a:latin typeface="HelveticaNeueLT Pro 35 Th" pitchFamily="34" charset="0"/>
              </a:rPr>
              <a:t>Populate Process</a:t>
            </a:r>
            <a:endParaRPr lang="zh-CN" altLang="en-US" sz="1400" dirty="0">
              <a:solidFill>
                <a:schemeClr val="bg1"/>
              </a:solidFill>
              <a:latin typeface="HelveticaNeueLT Pro 35 Th" pitchFamily="34" charset="0"/>
            </a:endParaRPr>
          </a:p>
        </p:txBody>
      </p:sp>
      <p:sp>
        <p:nvSpPr>
          <p:cNvPr id="83" name="矩形标注 82"/>
          <p:cNvSpPr/>
          <p:nvPr/>
        </p:nvSpPr>
        <p:spPr>
          <a:xfrm>
            <a:off x="3412702" y="2021442"/>
            <a:ext cx="2587385" cy="435585"/>
          </a:xfrm>
          <a:prstGeom prst="wedgeRectCallout">
            <a:avLst>
              <a:gd name="adj1" fmla="val -59453"/>
              <a:gd name="adj2" fmla="val 41432"/>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a:latin typeface="华文细黑" pitchFamily="2" charset="-122"/>
                <a:ea typeface="华文细黑" pitchFamily="2" charset="-122"/>
              </a:rPr>
              <a:t>Population amount:1000</a:t>
            </a:r>
            <a:endParaRPr lang="zh-CN" altLang="en-US" sz="1600" dirty="0">
              <a:latin typeface="华文细黑" pitchFamily="2" charset="-122"/>
              <a:ea typeface="华文细黑" pitchFamily="2" charset="-122"/>
            </a:endParaRPr>
          </a:p>
        </p:txBody>
      </p:sp>
      <p:sp>
        <p:nvSpPr>
          <p:cNvPr id="87" name="TextBox 86"/>
          <p:cNvSpPr txBox="1"/>
          <p:nvPr/>
        </p:nvSpPr>
        <p:spPr>
          <a:xfrm>
            <a:off x="8717732" y="2048073"/>
            <a:ext cx="2108771" cy="400110"/>
          </a:xfrm>
          <a:prstGeom prst="rect">
            <a:avLst/>
          </a:prstGeom>
          <a:noFill/>
        </p:spPr>
        <p:txBody>
          <a:bodyPr wrap="square" rtlCol="0">
            <a:spAutoFit/>
          </a:bodyPr>
          <a:lstStyle/>
          <a:p>
            <a:r>
              <a:rPr lang="en-US" altLang="zh-CN" sz="2000" b="1" dirty="0">
                <a:solidFill>
                  <a:schemeClr val="bg1"/>
                </a:solidFill>
                <a:latin typeface="华文细黑" pitchFamily="2" charset="-122"/>
                <a:ea typeface="华文细黑" pitchFamily="2" charset="-122"/>
                <a:cs typeface="华文黑体" pitchFamily="2" charset="-122"/>
              </a:rPr>
              <a:t>Select Process</a:t>
            </a:r>
            <a:endParaRPr lang="zh-CN" altLang="en-US" sz="2000" b="1" dirty="0">
              <a:solidFill>
                <a:schemeClr val="bg1"/>
              </a:solidFill>
              <a:latin typeface="华文细黑" pitchFamily="2" charset="-122"/>
              <a:ea typeface="华文细黑" pitchFamily="2" charset="-122"/>
              <a:cs typeface="华文黑体" pitchFamily="2" charset="-122"/>
            </a:endParaRPr>
          </a:p>
        </p:txBody>
      </p:sp>
      <p:sp>
        <p:nvSpPr>
          <p:cNvPr id="88" name="TextBox 87"/>
          <p:cNvSpPr txBox="1"/>
          <p:nvPr/>
        </p:nvSpPr>
        <p:spPr>
          <a:xfrm>
            <a:off x="8682353" y="2491988"/>
            <a:ext cx="2885461" cy="1569660"/>
          </a:xfrm>
          <a:prstGeom prst="rect">
            <a:avLst/>
          </a:prstGeom>
          <a:noFill/>
        </p:spPr>
        <p:txBody>
          <a:bodyPr wrap="square" rtlCol="0">
            <a:spAutoFit/>
          </a:bodyPr>
          <a:lstStyle/>
          <a:p>
            <a:r>
              <a:rPr lang="en-US" altLang="zh-CN" sz="1600" dirty="0">
                <a:solidFill>
                  <a:schemeClr val="bg1"/>
                </a:solidFill>
                <a:latin typeface="华文细黑" pitchFamily="2" charset="-122"/>
                <a:ea typeface="华文细黑" pitchFamily="2" charset="-122"/>
                <a:cs typeface="华文黑体" pitchFamily="2" charset="-122"/>
              </a:rPr>
              <a:t>When the algorithm is selecting the individuals according to the probability, the amount of the population become less than before.</a:t>
            </a:r>
            <a:endParaRPr lang="zh-CN" altLang="en-US" sz="1600" dirty="0">
              <a:solidFill>
                <a:schemeClr val="bg1"/>
              </a:solidFill>
              <a:latin typeface="华文细黑" pitchFamily="2" charset="-122"/>
              <a:ea typeface="华文细黑" pitchFamily="2" charset="-122"/>
              <a:cs typeface="华文黑体" pitchFamily="2" charset="-122"/>
            </a:endParaRPr>
          </a:p>
        </p:txBody>
      </p:sp>
      <p:sp>
        <p:nvSpPr>
          <p:cNvPr id="89" name="TextBox 88"/>
          <p:cNvSpPr txBox="1"/>
          <p:nvPr/>
        </p:nvSpPr>
        <p:spPr>
          <a:xfrm>
            <a:off x="8682353" y="4175869"/>
            <a:ext cx="2453414" cy="400110"/>
          </a:xfrm>
          <a:prstGeom prst="rect">
            <a:avLst/>
          </a:prstGeom>
          <a:noFill/>
        </p:spPr>
        <p:txBody>
          <a:bodyPr wrap="square" rtlCol="0">
            <a:spAutoFit/>
          </a:bodyPr>
          <a:lstStyle/>
          <a:p>
            <a:r>
              <a:rPr lang="en-US" altLang="zh-CN" sz="2000" b="1" dirty="0">
                <a:solidFill>
                  <a:schemeClr val="bg1"/>
                </a:solidFill>
                <a:latin typeface="华文黑体" pitchFamily="2" charset="-122"/>
                <a:ea typeface="华文黑体" pitchFamily="2" charset="-122"/>
                <a:cs typeface="华文黑体" pitchFamily="2" charset="-122"/>
              </a:rPr>
              <a:t>Populate Process</a:t>
            </a:r>
            <a:endParaRPr lang="zh-CN" altLang="en-US" sz="2000" b="1" dirty="0">
              <a:solidFill>
                <a:schemeClr val="bg1"/>
              </a:solidFill>
              <a:latin typeface="华文细黑" pitchFamily="2" charset="-122"/>
              <a:ea typeface="华文细黑" pitchFamily="2" charset="-122"/>
              <a:cs typeface="华文黑体" pitchFamily="2" charset="-122"/>
            </a:endParaRPr>
          </a:p>
        </p:txBody>
      </p:sp>
      <p:sp>
        <p:nvSpPr>
          <p:cNvPr id="90" name="TextBox 89"/>
          <p:cNvSpPr txBox="1"/>
          <p:nvPr/>
        </p:nvSpPr>
        <p:spPr>
          <a:xfrm>
            <a:off x="8693690" y="4665608"/>
            <a:ext cx="2885461" cy="954107"/>
          </a:xfrm>
          <a:prstGeom prst="rect">
            <a:avLst/>
          </a:prstGeom>
          <a:noFill/>
        </p:spPr>
        <p:txBody>
          <a:bodyPr wrap="square" rtlCol="0">
            <a:spAutoFit/>
          </a:bodyPr>
          <a:lstStyle/>
          <a:p>
            <a:r>
              <a:rPr lang="en-US" altLang="zh-CN" sz="1400" dirty="0">
                <a:solidFill>
                  <a:schemeClr val="bg1"/>
                </a:solidFill>
                <a:latin typeface="华文细黑" pitchFamily="2" charset="-122"/>
                <a:ea typeface="华文细黑" pitchFamily="2" charset="-122"/>
                <a:cs typeface="华文黑体" pitchFamily="2" charset="-122"/>
              </a:rPr>
              <a:t>Almost at the same time, the populating process is on. This process keep the population as a whole at 1000.</a:t>
            </a:r>
            <a:endParaRPr lang="zh-CN" altLang="en-US" sz="1400" dirty="0">
              <a:solidFill>
                <a:schemeClr val="bg1"/>
              </a:solidFill>
              <a:latin typeface="华文细黑" pitchFamily="2" charset="-122"/>
              <a:ea typeface="华文细黑" pitchFamily="2" charset="-122"/>
              <a:cs typeface="华文黑体" pitchFamily="2" charset="-122"/>
            </a:endParaRPr>
          </a:p>
        </p:txBody>
      </p:sp>
      <p:sp>
        <p:nvSpPr>
          <p:cNvPr id="79" name="圆角矩形 78"/>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TextBox 79"/>
          <p:cNvSpPr txBox="1"/>
          <p:nvPr/>
        </p:nvSpPr>
        <p:spPr>
          <a:xfrm>
            <a:off x="8919040" y="260648"/>
            <a:ext cx="262443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Population size</a:t>
            </a:r>
            <a:endParaRPr lang="zh-CN" altLang="en-US" sz="2800" dirty="0"/>
          </a:p>
        </p:txBody>
      </p:sp>
      <p:sp>
        <p:nvSpPr>
          <p:cNvPr id="76" name="矩形标注 82">
            <a:extLst>
              <a:ext uri="{FF2B5EF4-FFF2-40B4-BE49-F238E27FC236}">
                <a16:creationId xmlns:a16="http://schemas.microsoft.com/office/drawing/2014/main" id="{B30A67CC-3A51-4441-A01D-600BFA1136DA}"/>
              </a:ext>
            </a:extLst>
          </p:cNvPr>
          <p:cNvSpPr/>
          <p:nvPr/>
        </p:nvSpPr>
        <p:spPr>
          <a:xfrm>
            <a:off x="4226282" y="3285044"/>
            <a:ext cx="1533132" cy="673044"/>
          </a:xfrm>
          <a:prstGeom prst="wedgeRectCallout">
            <a:avLst>
              <a:gd name="adj1" fmla="val -59453"/>
              <a:gd name="adj2" fmla="val 41432"/>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dirty="0">
                <a:latin typeface="华文细黑" pitchFamily="2" charset="-122"/>
                <a:ea typeface="华文细黑" pitchFamily="2" charset="-122"/>
              </a:rPr>
              <a:t>Population amount:500</a:t>
            </a:r>
            <a:endParaRPr lang="zh-CN" altLang="en-US" sz="1600" dirty="0">
              <a:latin typeface="华文细黑" pitchFamily="2" charset="-122"/>
              <a:ea typeface="华文细黑" pitchFamily="2" charset="-122"/>
            </a:endParaRPr>
          </a:p>
        </p:txBody>
      </p:sp>
      <p:grpSp>
        <p:nvGrpSpPr>
          <p:cNvPr id="81" name="组合 80">
            <a:extLst>
              <a:ext uri="{FF2B5EF4-FFF2-40B4-BE49-F238E27FC236}">
                <a16:creationId xmlns:a16="http://schemas.microsoft.com/office/drawing/2014/main" id="{E7C89224-6382-4597-AEA2-ECBE661D3D72}"/>
              </a:ext>
            </a:extLst>
          </p:cNvPr>
          <p:cNvGrpSpPr/>
          <p:nvPr/>
        </p:nvGrpSpPr>
        <p:grpSpPr>
          <a:xfrm>
            <a:off x="4930878" y="4000797"/>
            <a:ext cx="252028" cy="1440160"/>
            <a:chOff x="3772948" y="4005064"/>
            <a:chExt cx="252028" cy="1440160"/>
          </a:xfrm>
        </p:grpSpPr>
        <p:sp>
          <p:nvSpPr>
            <p:cNvPr id="82" name="矩形 81">
              <a:extLst>
                <a:ext uri="{FF2B5EF4-FFF2-40B4-BE49-F238E27FC236}">
                  <a16:creationId xmlns:a16="http://schemas.microsoft.com/office/drawing/2014/main" id="{7231CD05-68A0-426A-8C76-95C726742514}"/>
                </a:ext>
              </a:extLst>
            </p:cNvPr>
            <p:cNvSpPr/>
            <p:nvPr/>
          </p:nvSpPr>
          <p:spPr>
            <a:xfrm>
              <a:off x="3772948" y="4005064"/>
              <a:ext cx="252028" cy="1440160"/>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0B27BE14-F137-4EF0-9266-5375DBA4BB21}"/>
                </a:ext>
              </a:extLst>
            </p:cNvPr>
            <p:cNvSpPr/>
            <p:nvPr/>
          </p:nvSpPr>
          <p:spPr>
            <a:xfrm>
              <a:off x="3772948" y="4005064"/>
              <a:ext cx="252028" cy="3501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3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300"/>
                                        <p:tgtEl>
                                          <p:spTgt spid="80"/>
                                        </p:tgtEl>
                                      </p:cBhvr>
                                    </p:animEffect>
                                  </p:childTnLst>
                                </p:cTn>
                              </p:par>
                            </p:childTnLst>
                          </p:cTn>
                        </p:par>
                        <p:par>
                          <p:cTn id="11" fill="hold">
                            <p:stCondLst>
                              <p:cond delay="3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30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70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22" presetClass="entr" presetSubtype="4" fill="hold" grpId="0" nodeType="withEffect">
                                  <p:stCondLst>
                                    <p:cond delay="800"/>
                                  </p:stCondLst>
                                  <p:childTnLst>
                                    <p:set>
                                      <p:cBhvr>
                                        <p:cTn id="37" dur="1" fill="hold">
                                          <p:stCondLst>
                                            <p:cond delay="0"/>
                                          </p:stCondLst>
                                        </p:cTn>
                                        <p:tgtEl>
                                          <p:spTgt spid="67"/>
                                        </p:tgtEl>
                                        <p:attrNameLst>
                                          <p:attrName>style.visibility</p:attrName>
                                        </p:attrNameLst>
                                      </p:cBhvr>
                                      <p:to>
                                        <p:strVal val="visible"/>
                                      </p:to>
                                    </p:set>
                                    <p:animEffect transition="in" filter="wipe(down)">
                                      <p:cBhvr>
                                        <p:cTn id="38" dur="500"/>
                                        <p:tgtEl>
                                          <p:spTgt spid="67"/>
                                        </p:tgtEl>
                                      </p:cBhvr>
                                    </p:animEffect>
                                  </p:childTnLst>
                                </p:cTn>
                              </p:par>
                              <p:par>
                                <p:cTn id="39" presetID="22" presetClass="entr" presetSubtype="4" fill="hold" nodeType="withEffect">
                                  <p:stCondLst>
                                    <p:cond delay="1100"/>
                                  </p:stCondLst>
                                  <p:childTnLst>
                                    <p:set>
                                      <p:cBhvr>
                                        <p:cTn id="40" dur="1" fill="hold">
                                          <p:stCondLst>
                                            <p:cond delay="0"/>
                                          </p:stCondLst>
                                        </p:cTn>
                                        <p:tgtEl>
                                          <p:spTgt spid="92"/>
                                        </p:tgtEl>
                                        <p:attrNameLst>
                                          <p:attrName>style.visibility</p:attrName>
                                        </p:attrNameLst>
                                      </p:cBhvr>
                                      <p:to>
                                        <p:strVal val="visible"/>
                                      </p:to>
                                    </p:set>
                                    <p:animEffect transition="in" filter="wipe(down)">
                                      <p:cBhvr>
                                        <p:cTn id="41" dur="500"/>
                                        <p:tgtEl>
                                          <p:spTgt spid="92"/>
                                        </p:tgtEl>
                                      </p:cBhvr>
                                    </p:animEffect>
                                  </p:childTnLst>
                                </p:cTn>
                              </p:par>
                              <p:par>
                                <p:cTn id="42" presetID="22" presetClass="entr" presetSubtype="4" fill="hold" nodeType="withEffect">
                                  <p:stCondLst>
                                    <p:cond delay="1300"/>
                                  </p:stCondLst>
                                  <p:childTnLst>
                                    <p:set>
                                      <p:cBhvr>
                                        <p:cTn id="43" dur="1" fill="hold">
                                          <p:stCondLst>
                                            <p:cond delay="0"/>
                                          </p:stCondLst>
                                        </p:cTn>
                                        <p:tgtEl>
                                          <p:spTgt spid="94"/>
                                        </p:tgtEl>
                                        <p:attrNameLst>
                                          <p:attrName>style.visibility</p:attrName>
                                        </p:attrNameLst>
                                      </p:cBhvr>
                                      <p:to>
                                        <p:strVal val="visible"/>
                                      </p:to>
                                    </p:set>
                                    <p:animEffect transition="in" filter="wipe(down)">
                                      <p:cBhvr>
                                        <p:cTn id="44" dur="500"/>
                                        <p:tgtEl>
                                          <p:spTgt spid="94"/>
                                        </p:tgtEl>
                                      </p:cBhvr>
                                    </p:animEffect>
                                  </p:childTnLst>
                                </p:cTn>
                              </p:par>
                              <p:par>
                                <p:cTn id="45" presetID="22" presetClass="entr" presetSubtype="4" fill="hold" nodeType="withEffect">
                                  <p:stCondLst>
                                    <p:cond delay="1800"/>
                                  </p:stCondLst>
                                  <p:childTnLst>
                                    <p:set>
                                      <p:cBhvr>
                                        <p:cTn id="46" dur="1" fill="hold">
                                          <p:stCondLst>
                                            <p:cond delay="0"/>
                                          </p:stCondLst>
                                        </p:cTn>
                                        <p:tgtEl>
                                          <p:spTgt spid="100"/>
                                        </p:tgtEl>
                                        <p:attrNameLst>
                                          <p:attrName>style.visibility</p:attrName>
                                        </p:attrNameLst>
                                      </p:cBhvr>
                                      <p:to>
                                        <p:strVal val="visible"/>
                                      </p:to>
                                    </p:set>
                                    <p:animEffect transition="in" filter="wipe(down)">
                                      <p:cBhvr>
                                        <p:cTn id="47" dur="500"/>
                                        <p:tgtEl>
                                          <p:spTgt spid="100"/>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childTnLst>
                                </p:cTn>
                              </p:par>
                              <p:par>
                                <p:cTn id="54" presetID="42" presetClass="entr" presetSubtype="0" fill="hold" grpId="0" nodeType="withEffect">
                                  <p:stCondLst>
                                    <p:cond delay="100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anim calcmode="lin" valueType="num">
                                      <p:cBhvr>
                                        <p:cTn id="57" dur="500" fill="hold"/>
                                        <p:tgtEl>
                                          <p:spTgt spid="75"/>
                                        </p:tgtEl>
                                        <p:attrNameLst>
                                          <p:attrName>ppt_x</p:attrName>
                                        </p:attrNameLst>
                                      </p:cBhvr>
                                      <p:tavLst>
                                        <p:tav tm="0">
                                          <p:val>
                                            <p:strVal val="#ppt_x"/>
                                          </p:val>
                                        </p:tav>
                                        <p:tav tm="100000">
                                          <p:val>
                                            <p:strVal val="#ppt_x"/>
                                          </p:val>
                                        </p:tav>
                                      </p:tavLst>
                                    </p:anim>
                                    <p:anim calcmode="lin" valueType="num">
                                      <p:cBhvr>
                                        <p:cTn id="58" dur="500" fill="hold"/>
                                        <p:tgtEl>
                                          <p:spTgt spid="7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150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anim calcmode="lin" valueType="num">
                                      <p:cBhvr>
                                        <p:cTn id="62" dur="500" fill="hold"/>
                                        <p:tgtEl>
                                          <p:spTgt spid="77"/>
                                        </p:tgtEl>
                                        <p:attrNameLst>
                                          <p:attrName>ppt_x</p:attrName>
                                        </p:attrNameLst>
                                      </p:cBhvr>
                                      <p:tavLst>
                                        <p:tav tm="0">
                                          <p:val>
                                            <p:strVal val="#ppt_x"/>
                                          </p:val>
                                        </p:tav>
                                        <p:tav tm="100000">
                                          <p:val>
                                            <p:strVal val="#ppt_x"/>
                                          </p:val>
                                        </p:tav>
                                      </p:tavLst>
                                    </p:anim>
                                    <p:anim calcmode="lin" valueType="num">
                                      <p:cBhvr>
                                        <p:cTn id="63" dur="500" fill="hold"/>
                                        <p:tgtEl>
                                          <p:spTgt spid="77"/>
                                        </p:tgtEl>
                                        <p:attrNameLst>
                                          <p:attrName>ppt_y</p:attrName>
                                        </p:attrNameLst>
                                      </p:cBhvr>
                                      <p:tavLst>
                                        <p:tav tm="0">
                                          <p:val>
                                            <p:strVal val="#ppt_y+.1"/>
                                          </p:val>
                                        </p:tav>
                                        <p:tav tm="100000">
                                          <p:val>
                                            <p:strVal val="#ppt_y"/>
                                          </p:val>
                                        </p:tav>
                                      </p:tavLst>
                                    </p:anim>
                                  </p:childTnLst>
                                </p:cTn>
                              </p:par>
                              <p:par>
                                <p:cTn id="64" presetID="22" presetClass="entr" presetSubtype="4" fill="hold" grpId="0" nodeType="withEffect">
                                  <p:stCondLst>
                                    <p:cond delay="2000"/>
                                  </p:stCondLst>
                                  <p:childTnLst>
                                    <p:set>
                                      <p:cBhvr>
                                        <p:cTn id="65" dur="1" fill="hold">
                                          <p:stCondLst>
                                            <p:cond delay="0"/>
                                          </p:stCondLst>
                                        </p:cTn>
                                        <p:tgtEl>
                                          <p:spTgt spid="69"/>
                                        </p:tgtEl>
                                        <p:attrNameLst>
                                          <p:attrName>style.visibility</p:attrName>
                                        </p:attrNameLst>
                                      </p:cBhvr>
                                      <p:to>
                                        <p:strVal val="visible"/>
                                      </p:to>
                                    </p:set>
                                    <p:animEffect transition="in" filter="wipe(down)">
                                      <p:cBhvr>
                                        <p:cTn id="66" dur="500"/>
                                        <p:tgtEl>
                                          <p:spTgt spid="69"/>
                                        </p:tgtEl>
                                      </p:cBhvr>
                                    </p:animEffect>
                                  </p:childTnLst>
                                </p:cTn>
                              </p:par>
                              <p:par>
                                <p:cTn id="67" presetID="26" presetClass="emph" presetSubtype="0" repeatCount="3000" fill="hold" nodeType="withEffect">
                                  <p:stCondLst>
                                    <p:cond delay="2700"/>
                                  </p:stCondLst>
                                  <p:childTnLst>
                                    <p:animEffect transition="out" filter="fade">
                                      <p:cBhvr>
                                        <p:cTn id="68" dur="500" tmFilter="0, 0; .2, .5; .8, .5; 1, 0"/>
                                        <p:tgtEl>
                                          <p:spTgt spid="92"/>
                                        </p:tgtEl>
                                      </p:cBhvr>
                                    </p:animEffect>
                                    <p:animScale>
                                      <p:cBhvr>
                                        <p:cTn id="69" dur="250" autoRev="1" fill="hold"/>
                                        <p:tgtEl>
                                          <p:spTgt spid="92"/>
                                        </p:tgtEl>
                                      </p:cBhvr>
                                      <p:by x="105000" y="105000"/>
                                    </p:animScale>
                                  </p:childTnLst>
                                </p:cTn>
                              </p:par>
                              <p:par>
                                <p:cTn id="70" presetID="26" presetClass="emph" presetSubtype="0" repeatCount="3000" fill="hold" nodeType="withEffect">
                                  <p:stCondLst>
                                    <p:cond delay="2700"/>
                                  </p:stCondLst>
                                  <p:childTnLst>
                                    <p:animEffect transition="out" filter="fade">
                                      <p:cBhvr>
                                        <p:cTn id="71" dur="500" tmFilter="0, 0; .2, .5; .8, .5; 1, 0"/>
                                        <p:tgtEl>
                                          <p:spTgt spid="100"/>
                                        </p:tgtEl>
                                      </p:cBhvr>
                                    </p:animEffect>
                                    <p:animScale>
                                      <p:cBhvr>
                                        <p:cTn id="72" dur="250" autoRev="1" fill="hold"/>
                                        <p:tgtEl>
                                          <p:spTgt spid="100"/>
                                        </p:tgtEl>
                                      </p:cBhvr>
                                      <p:by x="105000" y="105000"/>
                                    </p:animScale>
                                  </p:childTnLst>
                                </p:cTn>
                              </p:par>
                              <p:par>
                                <p:cTn id="73" presetID="22" presetClass="entr" presetSubtype="8" fill="hold" grpId="0" nodeType="withEffect">
                                  <p:stCondLst>
                                    <p:cond delay="3000"/>
                                  </p:stCondLst>
                                  <p:childTnLst>
                                    <p:set>
                                      <p:cBhvr>
                                        <p:cTn id="74" dur="1" fill="hold">
                                          <p:stCondLst>
                                            <p:cond delay="0"/>
                                          </p:stCondLst>
                                        </p:cTn>
                                        <p:tgtEl>
                                          <p:spTgt spid="83"/>
                                        </p:tgtEl>
                                        <p:attrNameLst>
                                          <p:attrName>style.visibility</p:attrName>
                                        </p:attrNameLst>
                                      </p:cBhvr>
                                      <p:to>
                                        <p:strVal val="visible"/>
                                      </p:to>
                                    </p:set>
                                    <p:animEffect transition="in" filter="wipe(left)">
                                      <p:cBhvr>
                                        <p:cTn id="75" dur="500"/>
                                        <p:tgtEl>
                                          <p:spTgt spid="83"/>
                                        </p:tgtEl>
                                      </p:cBhvr>
                                    </p:animEffect>
                                  </p:childTnLst>
                                </p:cTn>
                              </p:par>
                              <p:par>
                                <p:cTn id="76" presetID="2" presetClass="entr" presetSubtype="2" fill="hold" grpId="0" nodeType="withEffect">
                                  <p:stCondLst>
                                    <p:cond delay="4000"/>
                                  </p:stCondLst>
                                  <p:childTnLst>
                                    <p:set>
                                      <p:cBhvr>
                                        <p:cTn id="77" dur="1" fill="hold">
                                          <p:stCondLst>
                                            <p:cond delay="0"/>
                                          </p:stCondLst>
                                        </p:cTn>
                                        <p:tgtEl>
                                          <p:spTgt spid="87"/>
                                        </p:tgtEl>
                                        <p:attrNameLst>
                                          <p:attrName>style.visibility</p:attrName>
                                        </p:attrNameLst>
                                      </p:cBhvr>
                                      <p:to>
                                        <p:strVal val="visible"/>
                                      </p:to>
                                    </p:set>
                                    <p:anim calcmode="lin" valueType="num">
                                      <p:cBhvr additive="base">
                                        <p:cTn id="78" dur="500" fill="hold"/>
                                        <p:tgtEl>
                                          <p:spTgt spid="87"/>
                                        </p:tgtEl>
                                        <p:attrNameLst>
                                          <p:attrName>ppt_x</p:attrName>
                                        </p:attrNameLst>
                                      </p:cBhvr>
                                      <p:tavLst>
                                        <p:tav tm="0">
                                          <p:val>
                                            <p:strVal val="1+#ppt_w/2"/>
                                          </p:val>
                                        </p:tav>
                                        <p:tav tm="100000">
                                          <p:val>
                                            <p:strVal val="#ppt_x"/>
                                          </p:val>
                                        </p:tav>
                                      </p:tavLst>
                                    </p:anim>
                                    <p:anim calcmode="lin" valueType="num">
                                      <p:cBhvr additive="base">
                                        <p:cTn id="79" dur="500" fill="hold"/>
                                        <p:tgtEl>
                                          <p:spTgt spid="87"/>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4000"/>
                                  </p:stCondLst>
                                  <p:childTnLst>
                                    <p:set>
                                      <p:cBhvr>
                                        <p:cTn id="81" dur="1" fill="hold">
                                          <p:stCondLst>
                                            <p:cond delay="0"/>
                                          </p:stCondLst>
                                        </p:cTn>
                                        <p:tgtEl>
                                          <p:spTgt spid="88"/>
                                        </p:tgtEl>
                                        <p:attrNameLst>
                                          <p:attrName>style.visibility</p:attrName>
                                        </p:attrNameLst>
                                      </p:cBhvr>
                                      <p:to>
                                        <p:strVal val="visible"/>
                                      </p:to>
                                    </p:set>
                                    <p:anim calcmode="lin" valueType="num">
                                      <p:cBhvr additive="base">
                                        <p:cTn id="82" dur="500" fill="hold"/>
                                        <p:tgtEl>
                                          <p:spTgt spid="88"/>
                                        </p:tgtEl>
                                        <p:attrNameLst>
                                          <p:attrName>ppt_x</p:attrName>
                                        </p:attrNameLst>
                                      </p:cBhvr>
                                      <p:tavLst>
                                        <p:tav tm="0">
                                          <p:val>
                                            <p:strVal val="1+#ppt_w/2"/>
                                          </p:val>
                                        </p:tav>
                                        <p:tav tm="100000">
                                          <p:val>
                                            <p:strVal val="#ppt_x"/>
                                          </p:val>
                                        </p:tav>
                                      </p:tavLst>
                                    </p:anim>
                                    <p:anim calcmode="lin" valueType="num">
                                      <p:cBhvr additive="base">
                                        <p:cTn id="83" dur="500" fill="hold"/>
                                        <p:tgtEl>
                                          <p:spTgt spid="88"/>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4000"/>
                                  </p:stCondLst>
                                  <p:childTnLst>
                                    <p:set>
                                      <p:cBhvr>
                                        <p:cTn id="85" dur="1" fill="hold">
                                          <p:stCondLst>
                                            <p:cond delay="0"/>
                                          </p:stCondLst>
                                        </p:cTn>
                                        <p:tgtEl>
                                          <p:spTgt spid="89"/>
                                        </p:tgtEl>
                                        <p:attrNameLst>
                                          <p:attrName>style.visibility</p:attrName>
                                        </p:attrNameLst>
                                      </p:cBhvr>
                                      <p:to>
                                        <p:strVal val="visible"/>
                                      </p:to>
                                    </p:set>
                                    <p:anim calcmode="lin" valueType="num">
                                      <p:cBhvr additive="base">
                                        <p:cTn id="86" dur="500" fill="hold"/>
                                        <p:tgtEl>
                                          <p:spTgt spid="89"/>
                                        </p:tgtEl>
                                        <p:attrNameLst>
                                          <p:attrName>ppt_x</p:attrName>
                                        </p:attrNameLst>
                                      </p:cBhvr>
                                      <p:tavLst>
                                        <p:tav tm="0">
                                          <p:val>
                                            <p:strVal val="1+#ppt_w/2"/>
                                          </p:val>
                                        </p:tav>
                                        <p:tav tm="100000">
                                          <p:val>
                                            <p:strVal val="#ppt_x"/>
                                          </p:val>
                                        </p:tav>
                                      </p:tavLst>
                                    </p:anim>
                                    <p:anim calcmode="lin" valueType="num">
                                      <p:cBhvr additive="base">
                                        <p:cTn id="87" dur="500" fill="hold"/>
                                        <p:tgtEl>
                                          <p:spTgt spid="89"/>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4000"/>
                                  </p:stCondLst>
                                  <p:childTnLst>
                                    <p:set>
                                      <p:cBhvr>
                                        <p:cTn id="89" dur="1" fill="hold">
                                          <p:stCondLst>
                                            <p:cond delay="0"/>
                                          </p:stCondLst>
                                        </p:cTn>
                                        <p:tgtEl>
                                          <p:spTgt spid="90"/>
                                        </p:tgtEl>
                                        <p:attrNameLst>
                                          <p:attrName>style.visibility</p:attrName>
                                        </p:attrNameLst>
                                      </p:cBhvr>
                                      <p:to>
                                        <p:strVal val="visible"/>
                                      </p:to>
                                    </p:set>
                                    <p:anim calcmode="lin" valueType="num">
                                      <p:cBhvr additive="base">
                                        <p:cTn id="90" dur="500" fill="hold"/>
                                        <p:tgtEl>
                                          <p:spTgt spid="90"/>
                                        </p:tgtEl>
                                        <p:attrNameLst>
                                          <p:attrName>ppt_x</p:attrName>
                                        </p:attrNameLst>
                                      </p:cBhvr>
                                      <p:tavLst>
                                        <p:tav tm="0">
                                          <p:val>
                                            <p:strVal val="1+#ppt_w/2"/>
                                          </p:val>
                                        </p:tav>
                                        <p:tav tm="100000">
                                          <p:val>
                                            <p:strVal val="#ppt_x"/>
                                          </p:val>
                                        </p:tav>
                                      </p:tavLst>
                                    </p:anim>
                                    <p:anim calcmode="lin" valueType="num">
                                      <p:cBhvr additive="base">
                                        <p:cTn id="91" dur="500" fill="hold"/>
                                        <p:tgtEl>
                                          <p:spTgt spid="90"/>
                                        </p:tgtEl>
                                        <p:attrNameLst>
                                          <p:attrName>ppt_y</p:attrName>
                                        </p:attrNameLst>
                                      </p:cBhvr>
                                      <p:tavLst>
                                        <p:tav tm="0">
                                          <p:val>
                                            <p:strVal val="#ppt_y"/>
                                          </p:val>
                                        </p:tav>
                                        <p:tav tm="100000">
                                          <p:val>
                                            <p:strVal val="#ppt_y"/>
                                          </p:val>
                                        </p:tav>
                                      </p:tavLst>
                                    </p:anim>
                                  </p:childTnLst>
                                </p:cTn>
                              </p:par>
                              <p:par>
                                <p:cTn id="92" presetID="22" presetClass="entr" presetSubtype="8" fill="hold" grpId="0" nodeType="withEffect">
                                  <p:stCondLst>
                                    <p:cond delay="3000"/>
                                  </p:stCondLst>
                                  <p:childTnLst>
                                    <p:set>
                                      <p:cBhvr>
                                        <p:cTn id="93" dur="1" fill="hold">
                                          <p:stCondLst>
                                            <p:cond delay="0"/>
                                          </p:stCondLst>
                                        </p:cTn>
                                        <p:tgtEl>
                                          <p:spTgt spid="76"/>
                                        </p:tgtEl>
                                        <p:attrNameLst>
                                          <p:attrName>style.visibility</p:attrName>
                                        </p:attrNameLst>
                                      </p:cBhvr>
                                      <p:to>
                                        <p:strVal val="visible"/>
                                      </p:to>
                                    </p:set>
                                    <p:animEffect transition="in" filter="wipe(left)">
                                      <p:cBhvr>
                                        <p:cTn id="94" dur="500"/>
                                        <p:tgtEl>
                                          <p:spTgt spid="76"/>
                                        </p:tgtEl>
                                      </p:cBhvr>
                                    </p:animEffect>
                                  </p:childTnLst>
                                </p:cTn>
                              </p:par>
                              <p:par>
                                <p:cTn id="95" presetID="22" presetClass="entr" presetSubtype="4" fill="hold" nodeType="withEffect">
                                  <p:stCondLst>
                                    <p:cond delay="130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69" grpId="0"/>
      <p:bldP spid="70" grpId="0" animBg="1"/>
      <p:bldP spid="71" grpId="0" animBg="1"/>
      <p:bldP spid="75" grpId="0"/>
      <p:bldP spid="77" grpId="0"/>
      <p:bldP spid="83" grpId="0" animBg="1"/>
      <p:bldP spid="87" grpId="0"/>
      <p:bldP spid="88" grpId="0"/>
      <p:bldP spid="89" grpId="0"/>
      <p:bldP spid="90" grpId="0"/>
      <p:bldP spid="79" grpId="0" animBg="1"/>
      <p:bldP spid="80" grpId="0"/>
      <p:bldP spid="7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3117" b="406"/>
          <a:stretch/>
        </p:blipFill>
        <p:spPr bwMode="auto">
          <a:xfrm>
            <a:off x="17236" y="1700807"/>
            <a:ext cx="4781826" cy="389669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4799062" y="1700808"/>
            <a:ext cx="7391351" cy="3896699"/>
            <a:chOff x="5663158" y="1700808"/>
            <a:chExt cx="6527255" cy="3896699"/>
          </a:xfrm>
        </p:grpSpPr>
        <p:sp>
          <p:nvSpPr>
            <p:cNvPr id="2" name="矩形 1"/>
            <p:cNvSpPr/>
            <p:nvPr/>
          </p:nvSpPr>
          <p:spPr>
            <a:xfrm>
              <a:off x="5663158" y="1700808"/>
              <a:ext cx="6527255" cy="3764802"/>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663158" y="5465610"/>
              <a:ext cx="6527255" cy="13189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p:cNvSpPr txBox="1"/>
          <p:nvPr/>
        </p:nvSpPr>
        <p:spPr>
          <a:xfrm>
            <a:off x="5015086" y="1649700"/>
            <a:ext cx="6798051" cy="3939540"/>
          </a:xfrm>
          <a:prstGeom prst="rect">
            <a:avLst/>
          </a:prstGeom>
          <a:noFill/>
        </p:spPr>
        <p:txBody>
          <a:bodyPr wrap="square" rtlCol="0">
            <a:spAutoFit/>
          </a:bodyPr>
          <a:lstStyle/>
          <a:p>
            <a:pPr>
              <a:buSzPct val="50000"/>
            </a:pPr>
            <a:r>
              <a:rPr lang="en-US" altLang="zh-CN" sz="2400" dirty="0">
                <a:solidFill>
                  <a:schemeClr val="bg1"/>
                </a:solidFill>
                <a:latin typeface="华文黑体" pitchFamily="2" charset="-122"/>
                <a:ea typeface="华文黑体" pitchFamily="2" charset="-122"/>
                <a:cs typeface="华文黑体" pitchFamily="2" charset="-122"/>
              </a:rPr>
              <a:t>Summary</a:t>
            </a:r>
          </a:p>
          <a:p>
            <a:pPr marL="171450" indent="-171450">
              <a:buSzPct val="50000"/>
              <a:buFont typeface="Wingdings" pitchFamily="2" charset="2"/>
              <a:buChar char="l"/>
            </a:pPr>
            <a:endParaRPr lang="en-US" altLang="zh-CN" sz="1000" dirty="0">
              <a:solidFill>
                <a:schemeClr val="bg1"/>
              </a:solidFill>
              <a:latin typeface="华文黑体" pitchFamily="2" charset="-122"/>
              <a:ea typeface="华文黑体" pitchFamily="2" charset="-122"/>
              <a:cs typeface="华文黑体" pitchFamily="2" charset="-122"/>
            </a:endParaRPr>
          </a:p>
          <a:p>
            <a:r>
              <a:rPr lang="en-US" altLang="zh-CN" sz="2400" dirty="0">
                <a:solidFill>
                  <a:schemeClr val="bg1"/>
                </a:solidFill>
              </a:rPr>
              <a:t>In the diagrams above. We can find the increasing of the fitness is getting slowly. In that case, we can draw a conclusion that the fitness will reach 500 if we run enough evolving times. Because the best zombie can eat all of 50 brains without losing points. We can also find there are abrupt changes in the result diagram. The reason of that is there are mutations in my algorithm. These mutations are good for the zombie to become better. </a:t>
            </a:r>
            <a:endParaRPr lang="zh-CN" altLang="zh-CN" sz="2400" dirty="0">
              <a:solidFill>
                <a:schemeClr val="bg1"/>
              </a:solidFill>
            </a:endParaRPr>
          </a:p>
        </p:txBody>
      </p:sp>
      <p:sp>
        <p:nvSpPr>
          <p:cNvPr id="13" name="圆角矩形 1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9369485" y="260648"/>
            <a:ext cx="1723550"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Summary</a:t>
            </a:r>
            <a:endParaRPr lang="zh-CN" altLang="en-US" sz="2800" dirty="0"/>
          </a:p>
        </p:txBody>
      </p:sp>
    </p:spTree>
    <p:extLst>
      <p:ext uri="{BB962C8B-B14F-4D97-AF65-F5344CB8AC3E}">
        <p14:creationId xmlns:p14="http://schemas.microsoft.com/office/powerpoint/2010/main" val="397365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childTnLst>
                          </p:cTn>
                        </p:par>
                        <p:par>
                          <p:cTn id="11" fill="hold">
                            <p:stCondLst>
                              <p:cond delay="300"/>
                            </p:stCondLst>
                            <p:childTnLst>
                              <p:par>
                                <p:cTn id="12" presetID="12" presetClass="entr" presetSubtype="8" fill="hold" nodeType="afterEffect">
                                  <p:stCondLst>
                                    <p:cond delay="0"/>
                                  </p:stCondLst>
                                  <p:childTnLst>
                                    <p:set>
                                      <p:cBhvr>
                                        <p:cTn id="13" dur="1" fill="hold">
                                          <p:stCondLst>
                                            <p:cond delay="0"/>
                                          </p:stCondLst>
                                        </p:cTn>
                                        <p:tgtEl>
                                          <p:spTgt spid="5122"/>
                                        </p:tgtEl>
                                        <p:attrNameLst>
                                          <p:attrName>style.visibility</p:attrName>
                                        </p:attrNameLst>
                                      </p:cBhvr>
                                      <p:to>
                                        <p:strVal val="visible"/>
                                      </p:to>
                                    </p:set>
                                    <p:anim calcmode="lin" valueType="num">
                                      <p:cBhvr additive="base">
                                        <p:cTn id="14" dur="500"/>
                                        <p:tgtEl>
                                          <p:spTgt spid="5122"/>
                                        </p:tgtEl>
                                        <p:attrNameLst>
                                          <p:attrName>ppt_x</p:attrName>
                                        </p:attrNameLst>
                                      </p:cBhvr>
                                      <p:tavLst>
                                        <p:tav tm="0">
                                          <p:val>
                                            <p:strVal val="#ppt_x-#ppt_w*1.125000"/>
                                          </p:val>
                                        </p:tav>
                                        <p:tav tm="100000">
                                          <p:val>
                                            <p:strVal val="#ppt_x"/>
                                          </p:val>
                                        </p:tav>
                                      </p:tavLst>
                                    </p:anim>
                                    <p:animEffect transition="in" filter="wipe(right)">
                                      <p:cBhvr>
                                        <p:cTn id="15" dur="500"/>
                                        <p:tgtEl>
                                          <p:spTgt spid="5122"/>
                                        </p:tgtEl>
                                      </p:cBhvr>
                                    </p:animEffect>
                                  </p:childTnLst>
                                </p:cTn>
                              </p:par>
                              <p:par>
                                <p:cTn id="16" presetID="1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ppt_x</p:attrName>
                                        </p:attrNameLst>
                                      </p:cBhvr>
                                      <p:tavLst>
                                        <p:tav tm="0">
                                          <p:val>
                                            <p:strVal val="#ppt_x+#ppt_w*1.125000"/>
                                          </p:val>
                                        </p:tav>
                                        <p:tav tm="100000">
                                          <p:val>
                                            <p:strVal val="#ppt_x"/>
                                          </p:val>
                                        </p:tav>
                                      </p:tavLst>
                                    </p:anim>
                                    <p:animEffect transition="in" filter="wipe(left)">
                                      <p:cBhvr>
                                        <p:cTn id="19" dur="500"/>
                                        <p:tgtEl>
                                          <p:spTgt spid="3"/>
                                        </p:tgtEl>
                                      </p:cBhvr>
                                    </p:animEffect>
                                  </p:childTnLst>
                                </p:cTn>
                              </p:par>
                            </p:childTnLst>
                          </p:cTn>
                        </p:par>
                        <p:par>
                          <p:cTn id="20" fill="hold">
                            <p:stCondLst>
                              <p:cond delay="8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488836" y="3789040"/>
            <a:ext cx="3212739" cy="2062103"/>
          </a:xfrm>
          <a:prstGeom prst="rect">
            <a:avLst/>
          </a:prstGeom>
          <a:noFill/>
        </p:spPr>
        <p:txBody>
          <a:bodyPr wrap="none" rtlCol="0">
            <a:spAutoFit/>
          </a:bodyPr>
          <a:lstStyle/>
          <a:p>
            <a:pPr algn="ctr"/>
            <a:r>
              <a:rPr lang="en-US" altLang="zh-CN" sz="3200" dirty="0">
                <a:solidFill>
                  <a:schemeClr val="bg1"/>
                </a:solidFill>
                <a:latin typeface="华文黑体" pitchFamily="2" charset="-122"/>
                <a:ea typeface="华文黑体" pitchFamily="2" charset="-122"/>
                <a:cs typeface="华文黑体" pitchFamily="2" charset="-122"/>
              </a:rPr>
              <a:t>Team member:</a:t>
            </a:r>
          </a:p>
          <a:p>
            <a:pPr algn="ctr"/>
            <a:r>
              <a:rPr lang="en-US" altLang="zh-CN" sz="3200" dirty="0" err="1">
                <a:solidFill>
                  <a:schemeClr val="bg1"/>
                </a:solidFill>
                <a:latin typeface="华文黑体" pitchFamily="2" charset="-122"/>
                <a:ea typeface="华文黑体" pitchFamily="2" charset="-122"/>
                <a:cs typeface="华文黑体" pitchFamily="2" charset="-122"/>
              </a:rPr>
              <a:t>LY.Wang</a:t>
            </a:r>
            <a:endParaRPr lang="en-US" altLang="zh-CN" sz="3200" dirty="0">
              <a:solidFill>
                <a:schemeClr val="bg1"/>
              </a:solidFill>
              <a:latin typeface="华文黑体" pitchFamily="2" charset="-122"/>
              <a:ea typeface="华文黑体" pitchFamily="2" charset="-122"/>
              <a:cs typeface="华文黑体" pitchFamily="2" charset="-122"/>
            </a:endParaRPr>
          </a:p>
          <a:p>
            <a:pPr algn="ctr"/>
            <a:r>
              <a:rPr lang="en-US" altLang="zh-CN" sz="3200" dirty="0" err="1">
                <a:solidFill>
                  <a:schemeClr val="bg1"/>
                </a:solidFill>
                <a:latin typeface="华文黑体" pitchFamily="2" charset="-122"/>
                <a:ea typeface="华文黑体" pitchFamily="2" charset="-122"/>
                <a:cs typeface="华文黑体" pitchFamily="2" charset="-122"/>
              </a:rPr>
              <a:t>FT.Guo</a:t>
            </a:r>
            <a:endParaRPr lang="en-US" altLang="zh-CN" sz="3200" dirty="0">
              <a:solidFill>
                <a:schemeClr val="bg1"/>
              </a:solidFill>
              <a:latin typeface="华文黑体" pitchFamily="2" charset="-122"/>
              <a:ea typeface="华文黑体" pitchFamily="2" charset="-122"/>
              <a:cs typeface="华文黑体" pitchFamily="2" charset="-122"/>
            </a:endParaRPr>
          </a:p>
          <a:p>
            <a:pPr algn="ctr"/>
            <a:r>
              <a:rPr lang="en-US" altLang="zh-CN" sz="3200" dirty="0" err="1">
                <a:solidFill>
                  <a:schemeClr val="bg1"/>
                </a:solidFill>
                <a:latin typeface="华文黑体" pitchFamily="2" charset="-122"/>
                <a:ea typeface="华文黑体" pitchFamily="2" charset="-122"/>
                <a:cs typeface="华文黑体" pitchFamily="2" charset="-122"/>
              </a:rPr>
              <a:t>J.Li</a:t>
            </a:r>
            <a:endParaRPr lang="zh-CN" altLang="en-US" sz="3200" dirty="0">
              <a:solidFill>
                <a:schemeClr val="bg1"/>
              </a:solidFill>
              <a:latin typeface="华文黑体" pitchFamily="2" charset="-122"/>
              <a:ea typeface="华文黑体" pitchFamily="2" charset="-122"/>
              <a:cs typeface="华文黑体" pitchFamily="2" charset="-122"/>
            </a:endParaRPr>
          </a:p>
        </p:txBody>
      </p:sp>
      <p:grpSp>
        <p:nvGrpSpPr>
          <p:cNvPr id="2" name="组合 1"/>
          <p:cNvGrpSpPr/>
          <p:nvPr/>
        </p:nvGrpSpPr>
        <p:grpSpPr>
          <a:xfrm>
            <a:off x="2936251" y="2132856"/>
            <a:ext cx="6317908" cy="1200329"/>
            <a:chOff x="2936252" y="1865633"/>
            <a:chExt cx="6317908" cy="1200329"/>
          </a:xfrm>
        </p:grpSpPr>
        <p:sp>
          <p:nvSpPr>
            <p:cNvPr id="11" name="圆角矩形 10"/>
            <p:cNvSpPr/>
            <p:nvPr/>
          </p:nvSpPr>
          <p:spPr>
            <a:xfrm>
              <a:off x="2936252" y="1865633"/>
              <a:ext cx="6317908" cy="1200329"/>
            </a:xfrm>
            <a:prstGeom prst="roundRect">
              <a:avLst/>
            </a:prstGeom>
            <a:solidFill>
              <a:schemeClr val="bg1"/>
            </a:solidFill>
            <a:ln>
              <a:noFill/>
            </a:ln>
            <a:effectLst>
              <a:outerShdw blurRad="3175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044807" y="1865633"/>
              <a:ext cx="4100803" cy="1200329"/>
            </a:xfrm>
            <a:prstGeom prst="rect">
              <a:avLst/>
            </a:prstGeom>
            <a:noFill/>
          </p:spPr>
          <p:txBody>
            <a:bodyPr wrap="none" rtlCol="0">
              <a:spAutoFit/>
            </a:bodyPr>
            <a:lstStyle/>
            <a:p>
              <a:pPr algn="ctr"/>
              <a:r>
                <a:rPr lang="en-US" altLang="zh-CN"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rPr>
                <a:t>THANKS !</a:t>
              </a:r>
              <a:endParaRPr lang="zh-CN" altLang="en-US"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endParaRPr>
            </a:p>
          </p:txBody>
        </p:sp>
      </p:grpSp>
    </p:spTree>
    <p:extLst>
      <p:ext uri="{BB962C8B-B14F-4D97-AF65-F5344CB8AC3E}">
        <p14:creationId xmlns:p14="http://schemas.microsoft.com/office/powerpoint/2010/main" val="457664430"/>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14:presetBounceEnd="5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8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58000">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9407574" y="260648"/>
            <a:ext cx="2294218" cy="584775"/>
          </a:xfrm>
          <a:prstGeom prst="rect">
            <a:avLst/>
          </a:prstGeom>
          <a:noFill/>
        </p:spPr>
        <p:txBody>
          <a:bodyPr wrap="none" rtlCol="0">
            <a:spAutoFit/>
          </a:bodyPr>
          <a:lstStyle/>
          <a:p>
            <a:pPr algn="ctr"/>
            <a:r>
              <a:rPr lang="en-US" altLang="zh-CN" sz="3200" dirty="0">
                <a:solidFill>
                  <a:schemeClr val="bg1"/>
                </a:solidFill>
                <a:latin typeface="HelveticaNeueLT Pro 35 Th" pitchFamily="34" charset="0"/>
                <a:ea typeface="华文细黑" pitchFamily="2" charset="-122"/>
                <a:cs typeface="华文黑体" pitchFamily="2" charset="-122"/>
              </a:rPr>
              <a:t>CONTENTS</a:t>
            </a:r>
            <a:endParaRPr lang="zh-CN" altLang="en-US" sz="3200" dirty="0">
              <a:solidFill>
                <a:schemeClr val="bg1"/>
              </a:solidFill>
              <a:latin typeface="HelveticaNeueLT Pro 35 Th" pitchFamily="34" charset="0"/>
              <a:ea typeface="华文细黑" pitchFamily="2" charset="-122"/>
              <a:cs typeface="华文黑体" pitchFamily="2" charset="-122"/>
            </a:endParaRPr>
          </a:p>
        </p:txBody>
      </p:sp>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Overview</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Key Operations</a:t>
              </a:r>
              <a:endParaRPr lang="zh-CN" altLang="en-US" sz="2800" dirty="0">
                <a:latin typeface="华文黑体" pitchFamily="2" charset="-122"/>
                <a:ea typeface="华文黑体" pitchFamily="2" charset="-122"/>
                <a:cs typeface="华文黑体" pitchFamily="2" charset="-122"/>
              </a:endParaRP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Result Analysis</a:t>
              </a:r>
              <a:endParaRPr lang="zh-CN" altLang="en-US" sz="2800" dirty="0">
                <a:latin typeface="华文黑体" pitchFamily="2" charset="-122"/>
                <a:ea typeface="华文黑体" pitchFamily="2" charset="-122"/>
                <a:cs typeface="华文黑体" pitchFamily="2" charset="-122"/>
              </a:endParaRP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Summary</a:t>
              </a:r>
              <a:endParaRPr lang="zh-CN" altLang="en-US" sz="2800" dirty="0">
                <a:latin typeface="华文黑体" pitchFamily="2" charset="-122"/>
                <a:ea typeface="华文黑体" pitchFamily="2" charset="-122"/>
                <a:cs typeface="华文黑体" pitchFamily="2" charset="-122"/>
              </a:endParaRPr>
            </a:p>
          </p:txBody>
        </p:sp>
      </p:grpSp>
      <p:sp>
        <p:nvSpPr>
          <p:cNvPr id="46" name="矩形 45"/>
          <p:cNvSpPr/>
          <p:nvPr/>
        </p:nvSpPr>
        <p:spPr>
          <a:xfrm>
            <a:off x="2584817" y="1844824"/>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1</a:t>
            </a:r>
            <a:endParaRPr lang="zh-CN" altLang="en-US" sz="3600">
              <a:solidFill>
                <a:srgbClr val="47A7FF"/>
              </a:solidFill>
              <a:latin typeface="HelveticaNeueLT Pro 35 Th" pitchFamily="34" charset="0"/>
            </a:endParaRPr>
          </a:p>
        </p:txBody>
      </p:sp>
      <p:sp>
        <p:nvSpPr>
          <p:cNvPr id="47" name="矩形 46"/>
          <p:cNvSpPr/>
          <p:nvPr/>
        </p:nvSpPr>
        <p:spPr>
          <a:xfrm>
            <a:off x="3621305" y="1844824"/>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Overview</a:t>
            </a:r>
            <a:endParaRPr lang="zh-CN" altLang="en-US" sz="2800" dirty="0">
              <a:latin typeface="华文黑体" pitchFamily="2" charset="-122"/>
              <a:ea typeface="华文黑体" pitchFamily="2" charset="-122"/>
              <a:cs typeface="华文黑体" pitchFamily="2" charset="-122"/>
            </a:endParaRPr>
          </a:p>
        </p:txBody>
      </p:sp>
    </p:spTree>
    <p:extLst>
      <p:ext uri="{BB962C8B-B14F-4D97-AF65-F5344CB8AC3E}">
        <p14:creationId xmlns:p14="http://schemas.microsoft.com/office/powerpoint/2010/main" val="39078626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2" presetClass="entr" presetSubtype="2"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1+#ppt_w/2"/>
                                          </p:val>
                                        </p:tav>
                                        <p:tav tm="100000">
                                          <p:val>
                                            <p:strVal val="#ppt_x"/>
                                          </p:val>
                                        </p:tav>
                                      </p:tavLst>
                                    </p:anim>
                                    <p:anim calcmode="lin" valueType="num">
                                      <p:cBhvr additive="base">
                                        <p:cTn id="12" dur="10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1000" fill="hold"/>
                                        <p:tgtEl>
                                          <p:spTgt spid="37"/>
                                        </p:tgtEl>
                                        <p:attrNameLst>
                                          <p:attrName>ppt_x</p:attrName>
                                        </p:attrNameLst>
                                      </p:cBhvr>
                                      <p:tavLst>
                                        <p:tav tm="0">
                                          <p:val>
                                            <p:strVal val="1+#ppt_w/2"/>
                                          </p:val>
                                        </p:tav>
                                        <p:tav tm="100000">
                                          <p:val>
                                            <p:strVal val="#ppt_x"/>
                                          </p:val>
                                        </p:tav>
                                      </p:tavLst>
                                    </p:anim>
                                    <p:anim calcmode="lin" valueType="num">
                                      <p:cBhvr additive="base">
                                        <p:cTn id="16" dur="1000" fill="hold"/>
                                        <p:tgtEl>
                                          <p:spTgt spid="3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4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1+#ppt_w/2"/>
                                          </p:val>
                                        </p:tav>
                                        <p:tav tm="100000">
                                          <p:val>
                                            <p:strVal val="#ppt_x"/>
                                          </p:val>
                                        </p:tav>
                                      </p:tavLst>
                                    </p:anim>
                                    <p:anim calcmode="lin" valueType="num">
                                      <p:cBhvr additive="base">
                                        <p:cTn id="20" dur="10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60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1000" fill="hold"/>
                                        <p:tgtEl>
                                          <p:spTgt spid="39"/>
                                        </p:tgtEl>
                                        <p:attrNameLst>
                                          <p:attrName>ppt_x</p:attrName>
                                        </p:attrNameLst>
                                      </p:cBhvr>
                                      <p:tavLst>
                                        <p:tav tm="0">
                                          <p:val>
                                            <p:strVal val="1+#ppt_w/2"/>
                                          </p:val>
                                        </p:tav>
                                        <p:tav tm="100000">
                                          <p:val>
                                            <p:strVal val="#ppt_x"/>
                                          </p:val>
                                        </p:tav>
                                      </p:tavLst>
                                    </p:anim>
                                    <p:anim calcmode="lin" valueType="num">
                                      <p:cBhvr additive="base">
                                        <p:cTn id="24" dur="10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up)">
                                      <p:cBhvr>
                                        <p:cTn id="29" dur="500"/>
                                        <p:tgtEl>
                                          <p:spTgt spid="46"/>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right)">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6654" y="1916832"/>
            <a:ext cx="4816642" cy="3214313"/>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959302" y="1844824"/>
            <a:ext cx="4320480" cy="2954655"/>
          </a:xfrm>
          <a:prstGeom prst="rect">
            <a:avLst/>
          </a:prstGeom>
          <a:noFill/>
        </p:spPr>
        <p:txBody>
          <a:bodyPr wrap="square" rtlCol="0">
            <a:spAutoFit/>
          </a:bodyPr>
          <a:lstStyle/>
          <a:p>
            <a:r>
              <a:rPr lang="en-US" altLang="zh-CN" sz="3200" dirty="0">
                <a:solidFill>
                  <a:schemeClr val="bg1"/>
                </a:solidFill>
                <a:latin typeface="华文黑体" pitchFamily="2" charset="-122"/>
                <a:ea typeface="华文黑体" pitchFamily="2" charset="-122"/>
                <a:cs typeface="华文黑体" pitchFamily="2" charset="-122"/>
              </a:rPr>
              <a:t>Overview</a:t>
            </a:r>
          </a:p>
          <a:p>
            <a:endParaRPr lang="en-US" altLang="zh-CN" sz="1000" dirty="0">
              <a:solidFill>
                <a:schemeClr val="bg1"/>
              </a:solidFill>
              <a:latin typeface="华文黑体" pitchFamily="2" charset="-122"/>
              <a:ea typeface="华文黑体" pitchFamily="2" charset="-122"/>
              <a:cs typeface="华文黑体" pitchFamily="2" charset="-122"/>
            </a:endParaRPr>
          </a:p>
          <a:p>
            <a:r>
              <a:rPr lang="en-US" altLang="zh-CN" sz="2400" dirty="0">
                <a:solidFill>
                  <a:schemeClr val="bg1"/>
                </a:solidFill>
              </a:rPr>
              <a:t>Our program is to design a little circumstance that bases on the game Plants vs. Zombies. A zombie who wants to eat brain being born randomly in a </a:t>
            </a:r>
            <a:r>
              <a:rPr lang="en-US" altLang="zh-CN" sz="2400" i="1" dirty="0">
                <a:solidFill>
                  <a:schemeClr val="bg1"/>
                </a:solidFill>
              </a:rPr>
              <a:t>10x10</a:t>
            </a:r>
            <a:r>
              <a:rPr lang="en-US" altLang="zh-CN" sz="2400" dirty="0">
                <a:solidFill>
                  <a:schemeClr val="bg1"/>
                </a:solidFill>
              </a:rPr>
              <a:t> map. </a:t>
            </a:r>
            <a:endParaRPr lang="zh-CN" altLang="en-US" sz="2400" dirty="0">
              <a:solidFill>
                <a:schemeClr val="bg1"/>
              </a:solidFill>
              <a:latin typeface="华文细黑" pitchFamily="2" charset="-122"/>
              <a:ea typeface="华文细黑" pitchFamily="2" charset="-122"/>
              <a:cs typeface="华文黑体" pitchFamily="2" charset="-122"/>
            </a:endParaRPr>
          </a:p>
        </p:txBody>
      </p:sp>
      <p:sp>
        <p:nvSpPr>
          <p:cNvPr id="10" name="圆角矩形 9"/>
          <p:cNvSpPr/>
          <p:nvPr/>
        </p:nvSpPr>
        <p:spPr>
          <a:xfrm>
            <a:off x="9119542" y="260648"/>
            <a:ext cx="244827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9501941" y="299119"/>
            <a:ext cx="168347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Overview</a:t>
            </a:r>
            <a:endParaRPr lang="zh-CN" altLang="en-US" sz="2800" dirty="0"/>
          </a:p>
        </p:txBody>
      </p:sp>
    </p:spTree>
    <p:extLst>
      <p:ext uri="{BB962C8B-B14F-4D97-AF65-F5344CB8AC3E}">
        <p14:creationId xmlns:p14="http://schemas.microsoft.com/office/powerpoint/2010/main" val="36462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2" name="椭圆 1"/>
          <p:cNvSpPr/>
          <p:nvPr/>
        </p:nvSpPr>
        <p:spPr>
          <a:xfrm>
            <a:off x="406574" y="1628800"/>
            <a:ext cx="2814503" cy="280831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rgbClr val="FF781D"/>
                </a:solidFill>
                <a:latin typeface="HelveticaNeueLT Pro 35 Th" pitchFamily="34" charset="0"/>
              </a:rPr>
              <a:t>50</a:t>
            </a:r>
            <a:endParaRPr lang="zh-CN" altLang="en-US" sz="11500" dirty="0">
              <a:solidFill>
                <a:srgbClr val="FF781D"/>
              </a:solidFill>
              <a:latin typeface="HelveticaNeueLT Pro 35 Th" pitchFamily="34" charset="0"/>
            </a:endParaRPr>
          </a:p>
        </p:txBody>
      </p:sp>
      <p:sp>
        <p:nvSpPr>
          <p:cNvPr id="70" name="椭圆 69"/>
          <p:cNvSpPr/>
          <p:nvPr/>
        </p:nvSpPr>
        <p:spPr>
          <a:xfrm>
            <a:off x="3415040" y="1711262"/>
            <a:ext cx="2727978" cy="2729031"/>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4400" dirty="0">
                <a:solidFill>
                  <a:prstClr val="white"/>
                </a:solidFill>
                <a:latin typeface="HelveticaNeueLT Pro 35 Th" pitchFamily="34" charset="0"/>
              </a:rPr>
              <a:t>The border</a:t>
            </a:r>
            <a:endParaRPr lang="zh-CN" altLang="en-US" sz="4400" dirty="0">
              <a:solidFill>
                <a:prstClr val="white"/>
              </a:solidFill>
              <a:latin typeface="HelveticaNeueLT Pro 35 Th" pitchFamily="34" charset="0"/>
            </a:endParaRPr>
          </a:p>
        </p:txBody>
      </p:sp>
      <p:sp>
        <p:nvSpPr>
          <p:cNvPr id="72" name="椭圆 71"/>
          <p:cNvSpPr/>
          <p:nvPr/>
        </p:nvSpPr>
        <p:spPr>
          <a:xfrm>
            <a:off x="6383238" y="1701618"/>
            <a:ext cx="2814502" cy="281450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000" dirty="0">
                <a:solidFill>
                  <a:prstClr val="white"/>
                </a:solidFill>
                <a:latin typeface="HelveticaNeueLT Pro 35 Th" pitchFamily="34" charset="0"/>
              </a:rPr>
              <a:t>100</a:t>
            </a:r>
            <a:endParaRPr lang="zh-CN" altLang="en-US" sz="3600" dirty="0">
              <a:solidFill>
                <a:prstClr val="white"/>
              </a:solidFill>
              <a:latin typeface="HelveticaNeueLT Pro 35 Th" pitchFamily="34" charset="0"/>
            </a:endParaRPr>
          </a:p>
        </p:txBody>
      </p:sp>
      <p:sp>
        <p:nvSpPr>
          <p:cNvPr id="85" name="椭圆 84"/>
          <p:cNvSpPr/>
          <p:nvPr/>
        </p:nvSpPr>
        <p:spPr>
          <a:xfrm>
            <a:off x="9385708" y="1711262"/>
            <a:ext cx="2814502" cy="281450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1500" dirty="0">
                <a:solidFill>
                  <a:prstClr val="white"/>
                </a:solidFill>
                <a:latin typeface="HelveticaNeueLT Pro 35 Th" pitchFamily="34" charset="0"/>
              </a:rPr>
              <a:t>1</a:t>
            </a:r>
            <a:endParaRPr lang="zh-CN" altLang="en-US" sz="11500" dirty="0">
              <a:solidFill>
                <a:prstClr val="white"/>
              </a:solidFill>
              <a:latin typeface="HelveticaNeueLT Pro 35 Th" pitchFamily="34" charset="0"/>
            </a:endParaRPr>
          </a:p>
        </p:txBody>
      </p:sp>
      <p:sp>
        <p:nvSpPr>
          <p:cNvPr id="91" name="TextBox 90"/>
          <p:cNvSpPr txBox="1"/>
          <p:nvPr/>
        </p:nvSpPr>
        <p:spPr>
          <a:xfrm>
            <a:off x="-89709" y="4663589"/>
            <a:ext cx="3807068" cy="1600438"/>
          </a:xfrm>
          <a:prstGeom prst="rect">
            <a:avLst/>
          </a:prstGeom>
          <a:noFill/>
        </p:spPr>
        <p:txBody>
          <a:bodyPr wrap="none" rtlCol="0">
            <a:spAutoFit/>
          </a:bodyPr>
          <a:lstStyle/>
          <a:p>
            <a:pPr algn="ctr"/>
            <a:r>
              <a:rPr lang="en-US" altLang="zh-CN" sz="2000" dirty="0">
                <a:solidFill>
                  <a:schemeClr val="bg1"/>
                </a:solidFill>
                <a:latin typeface="华文黑体" pitchFamily="2" charset="-122"/>
                <a:ea typeface="华文黑体" pitchFamily="2" charset="-122"/>
                <a:cs typeface="华文黑体" pitchFamily="2" charset="-122"/>
              </a:rPr>
              <a:t>Brains</a:t>
            </a:r>
          </a:p>
          <a:p>
            <a:pPr algn="ctr"/>
            <a:endParaRPr lang="en-US" altLang="zh-CN" sz="600" dirty="0">
              <a:solidFill>
                <a:schemeClr val="bg1"/>
              </a:solidFill>
              <a:latin typeface="华文黑体" pitchFamily="2" charset="-122"/>
              <a:ea typeface="华文黑体" pitchFamily="2" charset="-122"/>
              <a:cs typeface="华文黑体" pitchFamily="2" charset="-122"/>
            </a:endParaRPr>
          </a:p>
          <a:p>
            <a:pPr algn="ctr"/>
            <a:r>
              <a:rPr lang="en-US" altLang="zh-CN" dirty="0">
                <a:solidFill>
                  <a:schemeClr val="bg1"/>
                </a:solidFill>
              </a:rPr>
              <a:t>The zombie will lose </a:t>
            </a:r>
          </a:p>
          <a:p>
            <a:pPr algn="ctr"/>
            <a:r>
              <a:rPr lang="en-US" altLang="zh-CN" dirty="0">
                <a:solidFill>
                  <a:schemeClr val="bg1"/>
                </a:solidFill>
              </a:rPr>
              <a:t>1 point When it choose to eat in</a:t>
            </a:r>
          </a:p>
          <a:p>
            <a:pPr algn="ctr"/>
            <a:r>
              <a:rPr lang="en-US" altLang="zh-CN" dirty="0">
                <a:solidFill>
                  <a:schemeClr val="bg1"/>
                </a:solidFill>
              </a:rPr>
              <a:t> a place without brain or get 10 points </a:t>
            </a:r>
          </a:p>
          <a:p>
            <a:pPr algn="ctr"/>
            <a:r>
              <a:rPr lang="en-US" altLang="zh-CN" dirty="0">
                <a:solidFill>
                  <a:schemeClr val="bg1"/>
                </a:solidFill>
              </a:rPr>
              <a:t>when it eat the brain successfully.</a:t>
            </a:r>
            <a:endParaRPr lang="zh-CN" altLang="en-US" sz="1600" dirty="0">
              <a:solidFill>
                <a:schemeClr val="bg1"/>
              </a:solidFill>
              <a:latin typeface="华文细黑" pitchFamily="2" charset="-122"/>
              <a:ea typeface="华文细黑" pitchFamily="2" charset="-122"/>
              <a:cs typeface="华文黑体" pitchFamily="2" charset="-122"/>
            </a:endParaRPr>
          </a:p>
        </p:txBody>
      </p:sp>
      <p:sp>
        <p:nvSpPr>
          <p:cNvPr id="93" name="TextBox 92"/>
          <p:cNvSpPr txBox="1"/>
          <p:nvPr/>
        </p:nvSpPr>
        <p:spPr>
          <a:xfrm>
            <a:off x="3415040" y="4705980"/>
            <a:ext cx="3195461" cy="1323439"/>
          </a:xfrm>
          <a:prstGeom prst="rect">
            <a:avLst/>
          </a:prstGeom>
          <a:noFill/>
        </p:spPr>
        <p:txBody>
          <a:bodyPr wrap="square" rtlCol="0">
            <a:spAutoFit/>
          </a:bodyPr>
          <a:lstStyle/>
          <a:p>
            <a:pPr algn="ctr"/>
            <a:r>
              <a:rPr lang="en-US" altLang="zh-CN" sz="2000" dirty="0" err="1">
                <a:solidFill>
                  <a:schemeClr val="bg1"/>
                </a:solidFill>
                <a:latin typeface="华文黑体" pitchFamily="2" charset="-122"/>
                <a:ea typeface="华文黑体" pitchFamily="2" charset="-122"/>
                <a:cs typeface="华文黑体" pitchFamily="2" charset="-122"/>
              </a:rPr>
              <a:t>Spikeweeds</a:t>
            </a:r>
            <a:endParaRPr lang="en-US" altLang="zh-CN" sz="2000" dirty="0">
              <a:solidFill>
                <a:schemeClr val="bg1"/>
              </a:solidFill>
              <a:latin typeface="华文黑体" pitchFamily="2" charset="-122"/>
              <a:ea typeface="华文黑体" pitchFamily="2" charset="-122"/>
              <a:cs typeface="华文黑体" pitchFamily="2" charset="-122"/>
            </a:endParaRPr>
          </a:p>
          <a:p>
            <a:pPr algn="ctr"/>
            <a:endParaRPr lang="en-US" altLang="zh-CN" sz="600" dirty="0">
              <a:solidFill>
                <a:schemeClr val="bg1"/>
              </a:solidFill>
              <a:latin typeface="华文黑体" pitchFamily="2" charset="-122"/>
              <a:ea typeface="华文黑体" pitchFamily="2" charset="-122"/>
              <a:cs typeface="华文黑体" pitchFamily="2" charset="-122"/>
            </a:endParaRPr>
          </a:p>
          <a:p>
            <a:pPr algn="ctr"/>
            <a:r>
              <a:rPr lang="en-US" altLang="zh-CN" sz="1600" dirty="0">
                <a:solidFill>
                  <a:schemeClr val="bg1"/>
                </a:solidFill>
                <a:latin typeface="华文细黑" pitchFamily="2" charset="-122"/>
                <a:ea typeface="华文细黑" pitchFamily="2" charset="-122"/>
                <a:cs typeface="华文黑体" pitchFamily="2" charset="-122"/>
              </a:rPr>
              <a:t>The zombie will </a:t>
            </a:r>
            <a:r>
              <a:rPr lang="en-US" altLang="zh-CN" dirty="0">
                <a:solidFill>
                  <a:schemeClr val="bg1"/>
                </a:solidFill>
              </a:rPr>
              <a:t>lose 5 points when </a:t>
            </a:r>
          </a:p>
          <a:p>
            <a:pPr algn="ctr"/>
            <a:r>
              <a:rPr lang="en-US" altLang="zh-CN" dirty="0">
                <a:solidFill>
                  <a:schemeClr val="bg1"/>
                </a:solidFill>
              </a:rPr>
              <a:t>it walks on the </a:t>
            </a:r>
            <a:r>
              <a:rPr lang="en-US" altLang="zh-CN" dirty="0" err="1">
                <a:solidFill>
                  <a:schemeClr val="bg1"/>
                </a:solidFill>
              </a:rPr>
              <a:t>spikeweeds</a:t>
            </a:r>
            <a:r>
              <a:rPr lang="en-US" altLang="zh-CN" dirty="0">
                <a:solidFill>
                  <a:schemeClr val="bg1"/>
                </a:solidFill>
              </a:rPr>
              <a:t>.</a:t>
            </a:r>
            <a:endParaRPr lang="zh-CN" altLang="en-US" sz="1600" dirty="0">
              <a:solidFill>
                <a:schemeClr val="bg1"/>
              </a:solidFill>
              <a:latin typeface="华文细黑" pitchFamily="2" charset="-122"/>
              <a:ea typeface="华文细黑" pitchFamily="2" charset="-122"/>
              <a:cs typeface="华文黑体" pitchFamily="2" charset="-122"/>
            </a:endParaRPr>
          </a:p>
        </p:txBody>
      </p:sp>
      <p:sp>
        <p:nvSpPr>
          <p:cNvPr id="94" name="TextBox 93"/>
          <p:cNvSpPr txBox="1"/>
          <p:nvPr/>
        </p:nvSpPr>
        <p:spPr>
          <a:xfrm>
            <a:off x="6516350" y="4725144"/>
            <a:ext cx="2481769" cy="984885"/>
          </a:xfrm>
          <a:prstGeom prst="rect">
            <a:avLst/>
          </a:prstGeom>
          <a:noFill/>
        </p:spPr>
        <p:txBody>
          <a:bodyPr wrap="none" rtlCol="0">
            <a:spAutoFit/>
          </a:bodyPr>
          <a:lstStyle/>
          <a:p>
            <a:pPr algn="ctr"/>
            <a:r>
              <a:rPr lang="en-US" altLang="zh-CN" sz="2000" dirty="0">
                <a:solidFill>
                  <a:schemeClr val="bg1"/>
                </a:solidFill>
                <a:latin typeface="华文黑体" pitchFamily="2" charset="-122"/>
                <a:ea typeface="华文黑体" pitchFamily="2" charset="-122"/>
                <a:cs typeface="华文黑体" pitchFamily="2" charset="-122"/>
              </a:rPr>
              <a:t>Square</a:t>
            </a:r>
          </a:p>
          <a:p>
            <a:pPr algn="ctr"/>
            <a:endParaRPr lang="en-US" altLang="zh-CN" sz="600" dirty="0">
              <a:solidFill>
                <a:schemeClr val="bg1"/>
              </a:solidFill>
              <a:latin typeface="华文黑体" pitchFamily="2" charset="-122"/>
              <a:ea typeface="华文黑体" pitchFamily="2" charset="-122"/>
              <a:cs typeface="华文黑体" pitchFamily="2" charset="-122"/>
            </a:endParaRPr>
          </a:p>
          <a:p>
            <a:pPr algn="ctr"/>
            <a:r>
              <a:rPr lang="en-US" altLang="zh-CN" sz="1600" dirty="0">
                <a:solidFill>
                  <a:schemeClr val="bg1"/>
                </a:solidFill>
                <a:latin typeface="华文细黑" pitchFamily="2" charset="-122"/>
                <a:ea typeface="华文细黑" pitchFamily="2" charset="-122"/>
                <a:cs typeface="华文黑体" pitchFamily="2" charset="-122"/>
              </a:rPr>
              <a:t>There are 100 squares </a:t>
            </a:r>
          </a:p>
          <a:p>
            <a:pPr algn="ctr"/>
            <a:r>
              <a:rPr lang="en-US" altLang="zh-CN" sz="1600" dirty="0">
                <a:solidFill>
                  <a:schemeClr val="bg1"/>
                </a:solidFill>
                <a:latin typeface="华文细黑" pitchFamily="2" charset="-122"/>
                <a:ea typeface="华文细黑" pitchFamily="2" charset="-122"/>
                <a:cs typeface="华文黑体" pitchFamily="2" charset="-122"/>
              </a:rPr>
              <a:t>in the map in total.</a:t>
            </a:r>
            <a:endParaRPr lang="zh-CN" altLang="en-US" sz="1600" dirty="0">
              <a:solidFill>
                <a:schemeClr val="bg1"/>
              </a:solidFill>
              <a:latin typeface="华文细黑" pitchFamily="2" charset="-122"/>
              <a:ea typeface="华文细黑" pitchFamily="2" charset="-122"/>
              <a:cs typeface="华文黑体" pitchFamily="2" charset="-122"/>
            </a:endParaRPr>
          </a:p>
        </p:txBody>
      </p:sp>
      <p:sp>
        <p:nvSpPr>
          <p:cNvPr id="95" name="TextBox 94"/>
          <p:cNvSpPr txBox="1"/>
          <p:nvPr/>
        </p:nvSpPr>
        <p:spPr>
          <a:xfrm>
            <a:off x="9526426" y="4725144"/>
            <a:ext cx="2533065" cy="1231106"/>
          </a:xfrm>
          <a:prstGeom prst="rect">
            <a:avLst/>
          </a:prstGeom>
          <a:noFill/>
        </p:spPr>
        <p:txBody>
          <a:bodyPr wrap="none" rtlCol="0">
            <a:spAutoFit/>
          </a:bodyPr>
          <a:lstStyle/>
          <a:p>
            <a:pPr algn="ctr"/>
            <a:r>
              <a:rPr lang="en-US" altLang="zh-CN" sz="2000" dirty="0">
                <a:solidFill>
                  <a:schemeClr val="bg1"/>
                </a:solidFill>
                <a:latin typeface="华文黑体" pitchFamily="2" charset="-122"/>
                <a:ea typeface="华文黑体" pitchFamily="2" charset="-122"/>
                <a:cs typeface="华文黑体" pitchFamily="2" charset="-122"/>
              </a:rPr>
              <a:t>Zombie</a:t>
            </a:r>
          </a:p>
          <a:p>
            <a:pPr algn="ctr"/>
            <a:endParaRPr lang="en-US" altLang="zh-CN" sz="600" dirty="0">
              <a:solidFill>
                <a:schemeClr val="bg1"/>
              </a:solidFill>
              <a:latin typeface="华文黑体" pitchFamily="2" charset="-122"/>
              <a:ea typeface="华文黑体" pitchFamily="2" charset="-122"/>
              <a:cs typeface="华文黑体" pitchFamily="2" charset="-122"/>
            </a:endParaRPr>
          </a:p>
          <a:p>
            <a:pPr algn="ctr"/>
            <a:r>
              <a:rPr lang="en-US" altLang="zh-CN" sz="1600" dirty="0">
                <a:solidFill>
                  <a:schemeClr val="bg1"/>
                </a:solidFill>
                <a:latin typeface="华文细黑" pitchFamily="2" charset="-122"/>
                <a:ea typeface="华文细黑" pitchFamily="2" charset="-122"/>
                <a:cs typeface="华文黑体" pitchFamily="2" charset="-122"/>
              </a:rPr>
              <a:t>There will be a zombie </a:t>
            </a:r>
          </a:p>
          <a:p>
            <a:pPr algn="ctr"/>
            <a:r>
              <a:rPr lang="en-US" altLang="zh-CN" sz="1600" dirty="0">
                <a:solidFill>
                  <a:schemeClr val="bg1"/>
                </a:solidFill>
                <a:latin typeface="华文细黑" pitchFamily="2" charset="-122"/>
                <a:ea typeface="华文细黑" pitchFamily="2" charset="-122"/>
                <a:cs typeface="华文黑体" pitchFamily="2" charset="-122"/>
              </a:rPr>
              <a:t>randomly appear in the</a:t>
            </a:r>
          </a:p>
          <a:p>
            <a:pPr algn="ctr"/>
            <a:r>
              <a:rPr lang="en-US" altLang="zh-CN" sz="1600" dirty="0">
                <a:solidFill>
                  <a:schemeClr val="bg1"/>
                </a:solidFill>
                <a:latin typeface="华文细黑" pitchFamily="2" charset="-122"/>
                <a:ea typeface="华文细黑" pitchFamily="2" charset="-122"/>
                <a:cs typeface="华文黑体" pitchFamily="2" charset="-122"/>
              </a:rPr>
              <a:t>map and walk to eat.</a:t>
            </a:r>
          </a:p>
        </p:txBody>
      </p:sp>
      <p:sp>
        <p:nvSpPr>
          <p:cNvPr id="20" name="圆角矩形 1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9429599" y="260648"/>
            <a:ext cx="1603324"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Amounts</a:t>
            </a:r>
            <a:endParaRPr lang="zh-CN" altLang="en-US" sz="2800" dirty="0"/>
          </a:p>
        </p:txBody>
      </p:sp>
    </p:spTree>
    <p:extLst>
      <p:ext uri="{BB962C8B-B14F-4D97-AF65-F5344CB8AC3E}">
        <p14:creationId xmlns:p14="http://schemas.microsoft.com/office/powerpoint/2010/main" val="14101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300"/>
                                        <p:tgtEl>
                                          <p:spTgt spid="21"/>
                                        </p:tgtEl>
                                      </p:cBhvr>
                                    </p:animEffect>
                                  </p:childTnLst>
                                </p:cTn>
                              </p:par>
                            </p:childTnLst>
                          </p:cTn>
                        </p:par>
                        <p:par>
                          <p:cTn id="11" fill="hold">
                            <p:stCondLst>
                              <p:cond delay="300"/>
                            </p:stCondLst>
                            <p:childTnLst>
                              <p:par>
                                <p:cTn id="12" presetID="21" presetClass="entr" presetSubtype="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1000"/>
                                        <p:tgtEl>
                                          <p:spTgt spid="2"/>
                                        </p:tgtEl>
                                      </p:cBhvr>
                                    </p:animEffect>
                                  </p:childTnLst>
                                </p:cTn>
                              </p:par>
                              <p:par>
                                <p:cTn id="15" presetID="47" presetClass="entr" presetSubtype="0" fill="hold" grpId="0" nodeType="withEffect">
                                  <p:stCondLst>
                                    <p:cond delay="100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anim calcmode="lin" valueType="num">
                                      <p:cBhvr>
                                        <p:cTn id="18" dur="500" fill="hold"/>
                                        <p:tgtEl>
                                          <p:spTgt spid="91"/>
                                        </p:tgtEl>
                                        <p:attrNameLst>
                                          <p:attrName>ppt_x</p:attrName>
                                        </p:attrNameLst>
                                      </p:cBhvr>
                                      <p:tavLst>
                                        <p:tav tm="0">
                                          <p:val>
                                            <p:strVal val="#ppt_x"/>
                                          </p:val>
                                        </p:tav>
                                        <p:tav tm="100000">
                                          <p:val>
                                            <p:strVal val="#ppt_x"/>
                                          </p:val>
                                        </p:tav>
                                      </p:tavLst>
                                    </p:anim>
                                    <p:anim calcmode="lin" valueType="num">
                                      <p:cBhvr>
                                        <p:cTn id="19" dur="500" fill="hold"/>
                                        <p:tgtEl>
                                          <p:spTgt spid="91"/>
                                        </p:tgtEl>
                                        <p:attrNameLst>
                                          <p:attrName>ppt_y</p:attrName>
                                        </p:attrNameLst>
                                      </p:cBhvr>
                                      <p:tavLst>
                                        <p:tav tm="0">
                                          <p:val>
                                            <p:strVal val="#ppt_y-.1"/>
                                          </p:val>
                                        </p:tav>
                                        <p:tav tm="100000">
                                          <p:val>
                                            <p:strVal val="#ppt_y"/>
                                          </p:val>
                                        </p:tav>
                                      </p:tavLst>
                                    </p:anim>
                                  </p:childTnLst>
                                </p:cTn>
                              </p:par>
                              <p:par>
                                <p:cTn id="20" presetID="21" presetClass="entr" presetSubtype="1" fill="hold" grpId="0" nodeType="withEffect">
                                  <p:stCondLst>
                                    <p:cond delay="500"/>
                                  </p:stCondLst>
                                  <p:childTnLst>
                                    <p:set>
                                      <p:cBhvr>
                                        <p:cTn id="21" dur="1" fill="hold">
                                          <p:stCondLst>
                                            <p:cond delay="0"/>
                                          </p:stCondLst>
                                        </p:cTn>
                                        <p:tgtEl>
                                          <p:spTgt spid="70"/>
                                        </p:tgtEl>
                                        <p:attrNameLst>
                                          <p:attrName>style.visibility</p:attrName>
                                        </p:attrNameLst>
                                      </p:cBhvr>
                                      <p:to>
                                        <p:strVal val="visible"/>
                                      </p:to>
                                    </p:set>
                                    <p:animEffect transition="in" filter="wheel(1)">
                                      <p:cBhvr>
                                        <p:cTn id="22" dur="1000"/>
                                        <p:tgtEl>
                                          <p:spTgt spid="70"/>
                                        </p:tgtEl>
                                      </p:cBhvr>
                                    </p:animEffect>
                                  </p:childTnLst>
                                </p:cTn>
                              </p:par>
                              <p:par>
                                <p:cTn id="23" presetID="47" presetClass="entr" presetSubtype="0" fill="hold" grpId="0" nodeType="withEffect">
                                  <p:stCondLst>
                                    <p:cond delay="150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anim calcmode="lin" valueType="num">
                                      <p:cBhvr>
                                        <p:cTn id="26" dur="500" fill="hold"/>
                                        <p:tgtEl>
                                          <p:spTgt spid="93"/>
                                        </p:tgtEl>
                                        <p:attrNameLst>
                                          <p:attrName>ppt_x</p:attrName>
                                        </p:attrNameLst>
                                      </p:cBhvr>
                                      <p:tavLst>
                                        <p:tav tm="0">
                                          <p:val>
                                            <p:strVal val="#ppt_x"/>
                                          </p:val>
                                        </p:tav>
                                        <p:tav tm="100000">
                                          <p:val>
                                            <p:strVal val="#ppt_x"/>
                                          </p:val>
                                        </p:tav>
                                      </p:tavLst>
                                    </p:anim>
                                    <p:anim calcmode="lin" valueType="num">
                                      <p:cBhvr>
                                        <p:cTn id="27" dur="500" fill="hold"/>
                                        <p:tgtEl>
                                          <p:spTgt spid="93"/>
                                        </p:tgtEl>
                                        <p:attrNameLst>
                                          <p:attrName>ppt_y</p:attrName>
                                        </p:attrNameLst>
                                      </p:cBhvr>
                                      <p:tavLst>
                                        <p:tav tm="0">
                                          <p:val>
                                            <p:strVal val="#ppt_y-.1"/>
                                          </p:val>
                                        </p:tav>
                                        <p:tav tm="100000">
                                          <p:val>
                                            <p:strVal val="#ppt_y"/>
                                          </p:val>
                                        </p:tav>
                                      </p:tavLst>
                                    </p:anim>
                                  </p:childTnLst>
                                </p:cTn>
                              </p:par>
                              <p:par>
                                <p:cTn id="28" presetID="21" presetClass="entr" presetSubtype="1" fill="hold" grpId="0" nodeType="withEffect">
                                  <p:stCondLst>
                                    <p:cond delay="1000"/>
                                  </p:stCondLst>
                                  <p:childTnLst>
                                    <p:set>
                                      <p:cBhvr>
                                        <p:cTn id="29" dur="1" fill="hold">
                                          <p:stCondLst>
                                            <p:cond delay="0"/>
                                          </p:stCondLst>
                                        </p:cTn>
                                        <p:tgtEl>
                                          <p:spTgt spid="72"/>
                                        </p:tgtEl>
                                        <p:attrNameLst>
                                          <p:attrName>style.visibility</p:attrName>
                                        </p:attrNameLst>
                                      </p:cBhvr>
                                      <p:to>
                                        <p:strVal val="visible"/>
                                      </p:to>
                                    </p:set>
                                    <p:animEffect transition="in" filter="wheel(1)">
                                      <p:cBhvr>
                                        <p:cTn id="30" dur="1000"/>
                                        <p:tgtEl>
                                          <p:spTgt spid="72"/>
                                        </p:tgtEl>
                                      </p:cBhvr>
                                    </p:animEffect>
                                  </p:childTnLst>
                                </p:cTn>
                              </p:par>
                              <p:par>
                                <p:cTn id="31" presetID="47" presetClass="entr" presetSubtype="0" fill="hold" grpId="0" nodeType="withEffect">
                                  <p:stCondLst>
                                    <p:cond delay="200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anim calcmode="lin" valueType="num">
                                      <p:cBhvr>
                                        <p:cTn id="34" dur="500" fill="hold"/>
                                        <p:tgtEl>
                                          <p:spTgt spid="94"/>
                                        </p:tgtEl>
                                        <p:attrNameLst>
                                          <p:attrName>ppt_x</p:attrName>
                                        </p:attrNameLst>
                                      </p:cBhvr>
                                      <p:tavLst>
                                        <p:tav tm="0">
                                          <p:val>
                                            <p:strVal val="#ppt_x"/>
                                          </p:val>
                                        </p:tav>
                                        <p:tav tm="100000">
                                          <p:val>
                                            <p:strVal val="#ppt_x"/>
                                          </p:val>
                                        </p:tav>
                                      </p:tavLst>
                                    </p:anim>
                                    <p:anim calcmode="lin" valueType="num">
                                      <p:cBhvr>
                                        <p:cTn id="35" dur="500" fill="hold"/>
                                        <p:tgtEl>
                                          <p:spTgt spid="94"/>
                                        </p:tgtEl>
                                        <p:attrNameLst>
                                          <p:attrName>ppt_y</p:attrName>
                                        </p:attrNameLst>
                                      </p:cBhvr>
                                      <p:tavLst>
                                        <p:tav tm="0">
                                          <p:val>
                                            <p:strVal val="#ppt_y-.1"/>
                                          </p:val>
                                        </p:tav>
                                        <p:tav tm="100000">
                                          <p:val>
                                            <p:strVal val="#ppt_y"/>
                                          </p:val>
                                        </p:tav>
                                      </p:tavLst>
                                    </p:anim>
                                  </p:childTnLst>
                                </p:cTn>
                              </p:par>
                              <p:par>
                                <p:cTn id="36" presetID="21" presetClass="entr" presetSubtype="1"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wheel(1)">
                                      <p:cBhvr>
                                        <p:cTn id="38" dur="1000"/>
                                        <p:tgtEl>
                                          <p:spTgt spid="85"/>
                                        </p:tgtEl>
                                      </p:cBhvr>
                                    </p:animEffect>
                                  </p:childTnLst>
                                </p:cTn>
                              </p:par>
                              <p:par>
                                <p:cTn id="39" presetID="47" presetClass="entr" presetSubtype="0" fill="hold" grpId="0" nodeType="withEffect">
                                  <p:stCondLst>
                                    <p:cond delay="250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anim calcmode="lin" valueType="num">
                                      <p:cBhvr>
                                        <p:cTn id="42" dur="500" fill="hold"/>
                                        <p:tgtEl>
                                          <p:spTgt spid="95"/>
                                        </p:tgtEl>
                                        <p:attrNameLst>
                                          <p:attrName>ppt_x</p:attrName>
                                        </p:attrNameLst>
                                      </p:cBhvr>
                                      <p:tavLst>
                                        <p:tav tm="0">
                                          <p:val>
                                            <p:strVal val="#ppt_x"/>
                                          </p:val>
                                        </p:tav>
                                        <p:tav tm="100000">
                                          <p:val>
                                            <p:strVal val="#ppt_x"/>
                                          </p:val>
                                        </p:tav>
                                      </p:tavLst>
                                    </p:anim>
                                    <p:anim calcmode="lin" valueType="num">
                                      <p:cBhvr>
                                        <p:cTn id="43" dur="5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0" grpId="0" animBg="1"/>
      <p:bldP spid="72" grpId="0" animBg="1"/>
      <p:bldP spid="85" grpId="0" animBg="1"/>
      <p:bldP spid="91" grpId="0"/>
      <p:bldP spid="93" grpId="0"/>
      <p:bldP spid="94" grpId="0"/>
      <p:bldP spid="95" grpId="0"/>
      <p:bldP spid="20"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05410" y="1383162"/>
            <a:ext cx="3756733" cy="4392488"/>
          </a:xfrm>
          <a:prstGeom prst="rect">
            <a:avLst/>
          </a:prstGeom>
          <a:noFill/>
          <a:effectLst>
            <a:reflection blurRad="6350" stA="3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734462" y="1550632"/>
            <a:ext cx="4320480" cy="4247317"/>
          </a:xfrm>
          <a:prstGeom prst="rect">
            <a:avLst/>
          </a:prstGeom>
          <a:noFill/>
        </p:spPr>
        <p:txBody>
          <a:bodyPr wrap="square" rtlCol="0">
            <a:spAutoFit/>
          </a:bodyPr>
          <a:lstStyle/>
          <a:p>
            <a:r>
              <a:rPr lang="en-US" altLang="zh-CN" sz="3600" dirty="0">
                <a:solidFill>
                  <a:schemeClr val="bg1"/>
                </a:solidFill>
                <a:latin typeface="华文黑体" pitchFamily="2" charset="-122"/>
                <a:ea typeface="华文黑体" pitchFamily="2" charset="-122"/>
                <a:cs typeface="华文黑体" pitchFamily="2" charset="-122"/>
              </a:rPr>
              <a:t>Zombie Actions</a:t>
            </a:r>
          </a:p>
          <a:p>
            <a:endParaRPr lang="en-US" altLang="zh-CN" sz="1000" dirty="0">
              <a:solidFill>
                <a:schemeClr val="bg1"/>
              </a:solidFill>
              <a:latin typeface="华文黑体" pitchFamily="2" charset="-122"/>
              <a:ea typeface="华文黑体" pitchFamily="2" charset="-122"/>
              <a:cs typeface="华文黑体" pitchFamily="2" charset="-122"/>
            </a:endParaRPr>
          </a:p>
          <a:p>
            <a:r>
              <a:rPr lang="en-US" altLang="zh-CN" sz="2800" dirty="0">
                <a:solidFill>
                  <a:schemeClr val="bg1"/>
                </a:solidFill>
              </a:rPr>
              <a:t>The zombie’s actions include moving up, moving down, moving left, moving right, eating brain and keeping still. It can know the situations of its surroundings. One zombie can only move 200 steps.</a:t>
            </a:r>
            <a:endParaRPr lang="zh-CN" altLang="en-US" sz="2800" dirty="0">
              <a:solidFill>
                <a:schemeClr val="bg1"/>
              </a:solidFill>
              <a:latin typeface="华文细黑" pitchFamily="2" charset="-122"/>
              <a:ea typeface="华文细黑" pitchFamily="2" charset="-122"/>
              <a:cs typeface="华文黑体" pitchFamily="2" charset="-122"/>
            </a:endParaRPr>
          </a:p>
        </p:txBody>
      </p:sp>
      <p:sp>
        <p:nvSpPr>
          <p:cNvPr id="30" name="圆角矩形 29"/>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8909712" y="260648"/>
            <a:ext cx="2643096"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Zombie Actions</a:t>
            </a:r>
            <a:endParaRPr lang="zh-CN" altLang="en-US" sz="2800" dirty="0"/>
          </a:p>
        </p:txBody>
      </p:sp>
    </p:spTree>
    <p:extLst>
      <p:ext uri="{BB962C8B-B14F-4D97-AF65-F5344CB8AC3E}">
        <p14:creationId xmlns:p14="http://schemas.microsoft.com/office/powerpoint/2010/main" val="393176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childTnLst>
                          </p:cTn>
                        </p:par>
                        <p:par>
                          <p:cTn id="11" fill="hold">
                            <p:stCondLst>
                              <p:cond delay="300"/>
                            </p:stCondLst>
                            <p:childTnLst>
                              <p:par>
                                <p:cTn id="12" presetID="2" presetClass="entr" presetSubtype="8" decel="100000"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1000" fill="hold"/>
                                        <p:tgtEl>
                                          <p:spTgt spid="1026"/>
                                        </p:tgtEl>
                                        <p:attrNameLst>
                                          <p:attrName>ppt_x</p:attrName>
                                        </p:attrNameLst>
                                      </p:cBhvr>
                                      <p:tavLst>
                                        <p:tav tm="0">
                                          <p:val>
                                            <p:strVal val="0-#ppt_w/2"/>
                                          </p:val>
                                        </p:tav>
                                        <p:tav tm="100000">
                                          <p:val>
                                            <p:strVal val="#ppt_x"/>
                                          </p:val>
                                        </p:tav>
                                      </p:tavLst>
                                    </p:anim>
                                    <p:anim calcmode="lin" valueType="num">
                                      <p:cBhvr additive="base">
                                        <p:cTn id="15" dur="1000" fill="hold"/>
                                        <p:tgtEl>
                                          <p:spTgt spid="1026"/>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0807" y="2276872"/>
            <a:ext cx="4825414" cy="2522760"/>
          </a:xfrm>
          <a:prstGeom prst="ellipse">
            <a:avLst/>
          </a:prstGeom>
          <a:ln w="28575" cap="rnd">
            <a:solidFill>
              <a:schemeClr val="bg1"/>
            </a:solidFill>
            <a:prstDash val="solid"/>
          </a:ln>
          <a:effectLst>
            <a:reflection blurRad="6350" stA="25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1126654" y="2023228"/>
            <a:ext cx="5328592" cy="536737"/>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华文细黑" pitchFamily="2" charset="-122"/>
                <a:ea typeface="华文细黑" pitchFamily="2" charset="-122"/>
                <a:cs typeface="华文黑体" pitchFamily="2" charset="-122"/>
              </a:rPr>
              <a:t>1.Populate individuals and change them.</a:t>
            </a:r>
            <a:endParaRPr lang="zh-CN" altLang="en-US" sz="2000" dirty="0">
              <a:latin typeface="华文细黑" pitchFamily="2" charset="-122"/>
              <a:ea typeface="华文细黑" pitchFamily="2" charset="-122"/>
              <a:cs typeface="华文黑体" pitchFamily="2" charset="-122"/>
            </a:endParaRPr>
          </a:p>
        </p:txBody>
      </p:sp>
      <p:sp>
        <p:nvSpPr>
          <p:cNvPr id="11" name="矩形 10"/>
          <p:cNvSpPr/>
          <p:nvPr/>
        </p:nvSpPr>
        <p:spPr>
          <a:xfrm>
            <a:off x="1126654" y="3295354"/>
            <a:ext cx="5328592" cy="536737"/>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华文细黑" pitchFamily="2" charset="-122"/>
                <a:ea typeface="华文细黑" pitchFamily="2" charset="-122"/>
                <a:cs typeface="华文黑体" pitchFamily="2" charset="-122"/>
              </a:rPr>
              <a:t>2.Do elimination and make evolution.</a:t>
            </a:r>
            <a:endParaRPr lang="zh-CN" altLang="en-US" sz="2000" dirty="0">
              <a:latin typeface="华文细黑" pitchFamily="2" charset="-122"/>
              <a:ea typeface="华文细黑" pitchFamily="2" charset="-122"/>
              <a:cs typeface="华文黑体" pitchFamily="2" charset="-122"/>
            </a:endParaRPr>
          </a:p>
        </p:txBody>
      </p:sp>
      <p:sp>
        <p:nvSpPr>
          <p:cNvPr id="15" name="矩形 14"/>
          <p:cNvSpPr/>
          <p:nvPr/>
        </p:nvSpPr>
        <p:spPr>
          <a:xfrm>
            <a:off x="1126654" y="4467146"/>
            <a:ext cx="5328592" cy="536737"/>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华文细黑" pitchFamily="2" charset="-122"/>
                <a:ea typeface="华文细黑" pitchFamily="2" charset="-122"/>
                <a:cs typeface="华文黑体" pitchFamily="2" charset="-122"/>
              </a:rPr>
              <a:t>  </a:t>
            </a:r>
            <a:r>
              <a:rPr lang="en-US" altLang="zh-CN" sz="2000" dirty="0">
                <a:latin typeface="华文细黑" pitchFamily="2" charset="-122"/>
                <a:ea typeface="华文细黑" pitchFamily="2" charset="-122"/>
                <a:cs typeface="华文黑体" pitchFamily="2" charset="-122"/>
              </a:rPr>
              <a:t>3.Find the best and the result of evolution.</a:t>
            </a:r>
            <a:endParaRPr lang="zh-CN" altLang="en-US" sz="2000" dirty="0">
              <a:latin typeface="华文细黑" pitchFamily="2" charset="-122"/>
              <a:ea typeface="华文细黑" pitchFamily="2" charset="-122"/>
              <a:cs typeface="华文黑体" pitchFamily="2" charset="-122"/>
            </a:endParaRPr>
          </a:p>
        </p:txBody>
      </p:sp>
      <p:sp>
        <p:nvSpPr>
          <p:cNvPr id="17" name="圆角矩形 16"/>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9138656" y="260648"/>
            <a:ext cx="2213134" cy="523220"/>
          </a:xfrm>
          <a:prstGeom prst="rect">
            <a:avLst/>
          </a:prstGeom>
          <a:noFill/>
        </p:spPr>
        <p:txBody>
          <a:bodyPr wrap="squar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Our purpose</a:t>
            </a:r>
            <a:endParaRPr lang="zh-CN" altLang="en-US" sz="2800" dirty="0"/>
          </a:p>
        </p:txBody>
      </p:sp>
    </p:spTree>
    <p:extLst>
      <p:ext uri="{BB962C8B-B14F-4D97-AF65-F5344CB8AC3E}">
        <p14:creationId xmlns:p14="http://schemas.microsoft.com/office/powerpoint/2010/main" val="6670795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par>
                              <p:cTn id="11" fill="hold">
                                <p:stCondLst>
                                  <p:cond delay="300"/>
                                </p:stCondLst>
                                <p:childTnLst>
                                  <p:par>
                                    <p:cTn id="12" presetID="2" presetClass="entr" presetSubtype="2" fill="hold" nodeType="afterEffect" p14:presetBounceEnd="46000">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14:bounceEnd="46000">
                                          <p:cBhvr additive="base">
                                            <p:cTn id="14" dur="500" fill="hold"/>
                                            <p:tgtEl>
                                              <p:spTgt spid="4098"/>
                                            </p:tgtEl>
                                            <p:attrNameLst>
                                              <p:attrName>ppt_x</p:attrName>
                                            </p:attrNameLst>
                                          </p:cBhvr>
                                          <p:tavLst>
                                            <p:tav tm="0">
                                              <p:val>
                                                <p:strVal val="1+#ppt_w/2"/>
                                              </p:val>
                                            </p:tav>
                                            <p:tav tm="100000">
                                              <p:val>
                                                <p:strVal val="#ppt_x"/>
                                              </p:val>
                                            </p:tav>
                                          </p:tavLst>
                                        </p:anim>
                                        <p:anim calcmode="lin" valueType="num" p14:bounceEnd="46000">
                                          <p:cBhvr additive="base">
                                            <p:cTn id="15" dur="500" fill="hold"/>
                                            <p:tgtEl>
                                              <p:spTgt spid="4098"/>
                                            </p:tgtEl>
                                            <p:attrNameLst>
                                              <p:attrName>ppt_y</p:attrName>
                                            </p:attrNameLst>
                                          </p:cBhvr>
                                          <p:tavLst>
                                            <p:tav tm="0">
                                              <p:val>
                                                <p:strVal val="#ppt_y"/>
                                              </p:val>
                                            </p:tav>
                                            <p:tav tm="100000">
                                              <p:val>
                                                <p:strVal val="#ppt_y"/>
                                              </p:val>
                                            </p:tav>
                                          </p:tavLst>
                                        </p:anim>
                                      </p:childTnLst>
                                    </p:cTn>
                                  </p:par>
                                  <p:par>
                                    <p:cTn id="16" presetID="22" presetClass="entr" presetSubtype="4" fill="hold" grpId="0"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90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P spid="17" grpId="0" animBg="1"/>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childTnLst>
                              </p:cTn>
                            </p:par>
                            <p:par>
                              <p:cTn id="11" fill="hold">
                                <p:stCondLst>
                                  <p:cond delay="300"/>
                                </p:stCondLst>
                                <p:childTnLst>
                                  <p:par>
                                    <p:cTn id="12" presetID="2" presetClass="entr" presetSubtype="2" fill="hold" nodeType="after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additive="base">
                                            <p:cTn id="14" dur="500" fill="hold"/>
                                            <p:tgtEl>
                                              <p:spTgt spid="4098"/>
                                            </p:tgtEl>
                                            <p:attrNameLst>
                                              <p:attrName>ppt_x</p:attrName>
                                            </p:attrNameLst>
                                          </p:cBhvr>
                                          <p:tavLst>
                                            <p:tav tm="0">
                                              <p:val>
                                                <p:strVal val="1+#ppt_w/2"/>
                                              </p:val>
                                            </p:tav>
                                            <p:tav tm="100000">
                                              <p:val>
                                                <p:strVal val="#ppt_x"/>
                                              </p:val>
                                            </p:tav>
                                          </p:tavLst>
                                        </p:anim>
                                        <p:anim calcmode="lin" valueType="num">
                                          <p:cBhvr additive="base">
                                            <p:cTn id="15" dur="500" fill="hold"/>
                                            <p:tgtEl>
                                              <p:spTgt spid="4098"/>
                                            </p:tgtEl>
                                            <p:attrNameLst>
                                              <p:attrName>ppt_y</p:attrName>
                                            </p:attrNameLst>
                                          </p:cBhvr>
                                          <p:tavLst>
                                            <p:tav tm="0">
                                              <p:val>
                                                <p:strVal val="#ppt_y"/>
                                              </p:val>
                                            </p:tav>
                                            <p:tav tm="100000">
                                              <p:val>
                                                <p:strVal val="#ppt_y"/>
                                              </p:val>
                                            </p:tav>
                                          </p:tavLst>
                                        </p:anim>
                                      </p:childTnLst>
                                    </p:cTn>
                                  </p:par>
                                  <p:par>
                                    <p:cTn id="16" presetID="22" presetClass="entr" presetSubtype="4" fill="hold" grpId="0"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90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2" presetClass="entr" presetSubtype="8" fill="hold" grpId="0" nodeType="withEffect">
                                      <p:stCondLst>
                                        <p:cond delay="10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2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4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1" grpId="0" animBg="1"/>
          <p:bldP spid="13" grpId="0"/>
          <p:bldP spid="15" grpId="0" animBg="1"/>
          <p:bldP spid="16" grpId="0"/>
          <p:bldP spid="17" grpId="0" animBg="1"/>
          <p:bldP spid="1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584817" y="1844824"/>
            <a:ext cx="7020779" cy="655104"/>
            <a:chOff x="2584817" y="2125824"/>
            <a:chExt cx="7020779" cy="655104"/>
          </a:xfrm>
        </p:grpSpPr>
        <p:sp>
          <p:nvSpPr>
            <p:cNvPr id="17" name="矩形 16"/>
            <p:cNvSpPr/>
            <p:nvPr/>
          </p:nvSpPr>
          <p:spPr>
            <a:xfrm>
              <a:off x="2584817" y="2125824"/>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1</a:t>
              </a:r>
              <a:endParaRPr lang="zh-CN" altLang="en-US" sz="3600">
                <a:latin typeface="HelveticaNeueLT Pro 35 Th" pitchFamily="34" charset="0"/>
              </a:endParaRPr>
            </a:p>
          </p:txBody>
        </p:sp>
        <p:sp>
          <p:nvSpPr>
            <p:cNvPr id="29" name="矩形 28"/>
            <p:cNvSpPr/>
            <p:nvPr/>
          </p:nvSpPr>
          <p:spPr>
            <a:xfrm>
              <a:off x="3621305" y="2125824"/>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Overview</a:t>
              </a:r>
              <a:endParaRPr lang="zh-CN" altLang="en-US" sz="2800" dirty="0">
                <a:latin typeface="华文黑体" pitchFamily="2" charset="-122"/>
                <a:ea typeface="华文黑体" pitchFamily="2" charset="-122"/>
                <a:cs typeface="华文黑体" pitchFamily="2" charset="-122"/>
              </a:endParaRPr>
            </a:p>
          </p:txBody>
        </p:sp>
      </p:grpSp>
      <p:grpSp>
        <p:nvGrpSpPr>
          <p:cNvPr id="37" name="组合 36"/>
          <p:cNvGrpSpPr/>
          <p:nvPr/>
        </p:nvGrpSpPr>
        <p:grpSpPr>
          <a:xfrm>
            <a:off x="2584817" y="2695295"/>
            <a:ext cx="7020779" cy="655104"/>
            <a:chOff x="2584817" y="2976295"/>
            <a:chExt cx="7020779" cy="655104"/>
          </a:xfrm>
        </p:grpSpPr>
        <p:sp>
          <p:nvSpPr>
            <p:cNvPr id="26" name="矩形 25"/>
            <p:cNvSpPr/>
            <p:nvPr/>
          </p:nvSpPr>
          <p:spPr>
            <a:xfrm>
              <a:off x="2584817" y="2976295"/>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2</a:t>
              </a:r>
              <a:endParaRPr lang="zh-CN" altLang="en-US" sz="3600">
                <a:latin typeface="HelveticaNeueLT Pro 35 Th" pitchFamily="34" charset="0"/>
              </a:endParaRPr>
            </a:p>
          </p:txBody>
        </p:sp>
        <p:sp>
          <p:nvSpPr>
            <p:cNvPr id="30" name="矩形 29"/>
            <p:cNvSpPr/>
            <p:nvPr/>
          </p:nvSpPr>
          <p:spPr>
            <a:xfrm>
              <a:off x="3621305" y="2976295"/>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		Key Operations</a:t>
              </a:r>
              <a:endParaRPr lang="zh-CN" altLang="en-US" sz="2800" dirty="0">
                <a:latin typeface="华文黑体" pitchFamily="2" charset="-122"/>
                <a:ea typeface="华文黑体" pitchFamily="2" charset="-122"/>
                <a:cs typeface="华文黑体" pitchFamily="2" charset="-122"/>
              </a:endParaRPr>
            </a:p>
          </p:txBody>
        </p:sp>
      </p:grpSp>
      <p:grpSp>
        <p:nvGrpSpPr>
          <p:cNvPr id="38" name="组合 37"/>
          <p:cNvGrpSpPr/>
          <p:nvPr/>
        </p:nvGrpSpPr>
        <p:grpSpPr>
          <a:xfrm>
            <a:off x="2584817" y="3545766"/>
            <a:ext cx="7020779" cy="655104"/>
            <a:chOff x="2584817" y="3826766"/>
            <a:chExt cx="7020779" cy="655104"/>
          </a:xfrm>
        </p:grpSpPr>
        <p:sp>
          <p:nvSpPr>
            <p:cNvPr id="27" name="矩形 26"/>
            <p:cNvSpPr/>
            <p:nvPr/>
          </p:nvSpPr>
          <p:spPr>
            <a:xfrm>
              <a:off x="2584817" y="382676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3</a:t>
              </a:r>
              <a:endParaRPr lang="zh-CN" altLang="en-US" sz="3600">
                <a:latin typeface="HelveticaNeueLT Pro 35 Th" pitchFamily="34" charset="0"/>
              </a:endParaRPr>
            </a:p>
          </p:txBody>
        </p:sp>
        <p:sp>
          <p:nvSpPr>
            <p:cNvPr id="31" name="矩形 30"/>
            <p:cNvSpPr/>
            <p:nvPr/>
          </p:nvSpPr>
          <p:spPr>
            <a:xfrm>
              <a:off x="3621305" y="382676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		Result Analysis</a:t>
              </a:r>
              <a:endParaRPr lang="zh-CN" altLang="en-US" sz="2800" dirty="0">
                <a:latin typeface="华文黑体" pitchFamily="2" charset="-122"/>
                <a:ea typeface="华文黑体" pitchFamily="2" charset="-122"/>
                <a:cs typeface="华文黑体" pitchFamily="2" charset="-122"/>
              </a:endParaRPr>
            </a:p>
          </p:txBody>
        </p:sp>
      </p:grpSp>
      <p:grpSp>
        <p:nvGrpSpPr>
          <p:cNvPr id="39" name="组合 38"/>
          <p:cNvGrpSpPr/>
          <p:nvPr/>
        </p:nvGrpSpPr>
        <p:grpSpPr>
          <a:xfrm>
            <a:off x="2584817" y="4396236"/>
            <a:ext cx="7020779" cy="655104"/>
            <a:chOff x="2584817" y="4677236"/>
            <a:chExt cx="7020779" cy="655104"/>
          </a:xfrm>
        </p:grpSpPr>
        <p:sp>
          <p:nvSpPr>
            <p:cNvPr id="28" name="矩形 27"/>
            <p:cNvSpPr/>
            <p:nvPr/>
          </p:nvSpPr>
          <p:spPr>
            <a:xfrm>
              <a:off x="2584817" y="4677236"/>
              <a:ext cx="936104" cy="655104"/>
            </a:xfrm>
            <a:prstGeom prst="rect">
              <a:avLst/>
            </a:pr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latin typeface="HelveticaNeueLT Pro 35 Th" pitchFamily="34" charset="0"/>
                </a:rPr>
                <a:t>4</a:t>
              </a:r>
              <a:endParaRPr lang="zh-CN" altLang="en-US" sz="3600">
                <a:latin typeface="HelveticaNeueLT Pro 35 Th" pitchFamily="34" charset="0"/>
              </a:endParaRPr>
            </a:p>
          </p:txBody>
        </p:sp>
        <p:sp>
          <p:nvSpPr>
            <p:cNvPr id="32" name="矩形 31"/>
            <p:cNvSpPr/>
            <p:nvPr/>
          </p:nvSpPr>
          <p:spPr>
            <a:xfrm>
              <a:off x="3621305" y="4677236"/>
              <a:ext cx="5984291" cy="655104"/>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Summary</a:t>
              </a:r>
              <a:endParaRPr lang="zh-CN" altLang="en-US" sz="2800" dirty="0">
                <a:latin typeface="华文黑体" pitchFamily="2" charset="-122"/>
                <a:ea typeface="华文黑体" pitchFamily="2" charset="-122"/>
                <a:cs typeface="华文黑体" pitchFamily="2" charset="-122"/>
              </a:endParaRPr>
            </a:p>
          </p:txBody>
        </p:sp>
      </p:grpSp>
      <p:sp>
        <p:nvSpPr>
          <p:cNvPr id="25" name="矩形 24"/>
          <p:cNvSpPr/>
          <p:nvPr/>
        </p:nvSpPr>
        <p:spPr>
          <a:xfrm>
            <a:off x="3621305" y="2701888"/>
            <a:ext cx="5984291" cy="655104"/>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华文黑体" pitchFamily="2" charset="-122"/>
                <a:ea typeface="华文黑体" pitchFamily="2" charset="-122"/>
                <a:cs typeface="华文黑体" pitchFamily="2" charset="-122"/>
              </a:rPr>
              <a:t> </a:t>
            </a:r>
            <a:r>
              <a:rPr lang="en-US" altLang="zh-CN" sz="2800" dirty="0">
                <a:latin typeface="华文黑体" pitchFamily="2" charset="-122"/>
                <a:ea typeface="华文黑体" pitchFamily="2" charset="-122"/>
                <a:cs typeface="华文黑体" pitchFamily="2" charset="-122"/>
              </a:rPr>
              <a:t>		Key Operations</a:t>
            </a:r>
            <a:endParaRPr lang="zh-CN" altLang="en-US" sz="2800" dirty="0">
              <a:latin typeface="华文黑体" pitchFamily="2" charset="-122"/>
              <a:ea typeface="华文黑体" pitchFamily="2" charset="-122"/>
              <a:cs typeface="华文黑体" pitchFamily="2" charset="-122"/>
            </a:endParaRPr>
          </a:p>
        </p:txBody>
      </p:sp>
      <p:sp>
        <p:nvSpPr>
          <p:cNvPr id="34" name="矩形 33"/>
          <p:cNvSpPr/>
          <p:nvPr/>
        </p:nvSpPr>
        <p:spPr>
          <a:xfrm>
            <a:off x="2584817" y="2695295"/>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47A7FF"/>
                </a:solidFill>
                <a:latin typeface="HelveticaNeueLT Pro 35 Th" pitchFamily="34" charset="0"/>
              </a:rPr>
              <a:t>2</a:t>
            </a:r>
            <a:endParaRPr lang="zh-CN" altLang="en-US" sz="3600">
              <a:solidFill>
                <a:srgbClr val="47A7FF"/>
              </a:solidFill>
              <a:latin typeface="HelveticaNeueLT Pro 35 Th" pitchFamily="34" charset="0"/>
            </a:endParaRPr>
          </a:p>
        </p:txBody>
      </p:sp>
      <p:sp>
        <p:nvSpPr>
          <p:cNvPr id="35" name="TextBox 34"/>
          <p:cNvSpPr txBox="1"/>
          <p:nvPr/>
        </p:nvSpPr>
        <p:spPr>
          <a:xfrm>
            <a:off x="9263558" y="260648"/>
            <a:ext cx="2294218" cy="584775"/>
          </a:xfrm>
          <a:prstGeom prst="rect">
            <a:avLst/>
          </a:prstGeom>
          <a:noFill/>
        </p:spPr>
        <p:txBody>
          <a:bodyPr wrap="none" rtlCol="0">
            <a:spAutoFit/>
          </a:bodyPr>
          <a:lstStyle/>
          <a:p>
            <a:pPr algn="ctr"/>
            <a:r>
              <a:rPr lang="en-US" altLang="zh-CN" sz="3200" dirty="0">
                <a:solidFill>
                  <a:schemeClr val="bg1"/>
                </a:solidFill>
                <a:latin typeface="HelveticaNeueLT Pro 35 Th" pitchFamily="34" charset="0"/>
                <a:ea typeface="华文细黑" pitchFamily="2" charset="-122"/>
                <a:cs typeface="华文黑体" pitchFamily="2" charset="-122"/>
              </a:rPr>
              <a:t>CONTENTS</a:t>
            </a:r>
            <a:endParaRPr lang="zh-CN" altLang="en-US" sz="3200" dirty="0">
              <a:solidFill>
                <a:schemeClr val="bg1"/>
              </a:solidFill>
              <a:latin typeface="HelveticaNeueLT Pro 35 Th" pitchFamily="34" charset="0"/>
              <a:ea typeface="华文细黑" pitchFamily="2" charset="-122"/>
              <a:cs typeface="华文黑体" pitchFamily="2" charset="-122"/>
            </a:endParaRPr>
          </a:p>
        </p:txBody>
      </p:sp>
    </p:spTree>
    <p:extLst>
      <p:ext uri="{BB962C8B-B14F-4D97-AF65-F5344CB8AC3E}">
        <p14:creationId xmlns:p14="http://schemas.microsoft.com/office/powerpoint/2010/main" val="29246972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300"/>
                                        <p:tgtEl>
                                          <p:spTgt spid="35"/>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sp>
        <p:nvSpPr>
          <p:cNvPr id="3" name="矩形 2"/>
          <p:cNvSpPr/>
          <p:nvPr/>
        </p:nvSpPr>
        <p:spPr>
          <a:xfrm>
            <a:off x="1126654" y="1916832"/>
            <a:ext cx="1800200" cy="1368152"/>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26654" y="3284984"/>
            <a:ext cx="1800200" cy="1512168"/>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细黑" pitchFamily="2" charset="-122"/>
                <a:ea typeface="华文细黑" pitchFamily="2" charset="-122"/>
                <a:cs typeface="华文黑体" pitchFamily="2" charset="-122"/>
              </a:rPr>
              <a:t>Make Individuals</a:t>
            </a:r>
            <a:endParaRPr lang="zh-CN" altLang="en-US" dirty="0">
              <a:latin typeface="华文细黑" pitchFamily="2" charset="-122"/>
              <a:ea typeface="华文细黑" pitchFamily="2" charset="-122"/>
              <a:cs typeface="华文黑体" pitchFamily="2" charset="-122"/>
            </a:endParaRPr>
          </a:p>
        </p:txBody>
      </p:sp>
      <p:sp>
        <p:nvSpPr>
          <p:cNvPr id="43" name="矩形 42"/>
          <p:cNvSpPr/>
          <p:nvPr/>
        </p:nvSpPr>
        <p:spPr>
          <a:xfrm>
            <a:off x="3160880" y="1916832"/>
            <a:ext cx="1800200" cy="1368152"/>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160880" y="3284984"/>
            <a:ext cx="1800200" cy="1512168"/>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细黑" pitchFamily="2" charset="-122"/>
                <a:ea typeface="华文细黑" pitchFamily="2" charset="-122"/>
                <a:cs typeface="华文黑体" pitchFamily="2" charset="-122"/>
              </a:rPr>
              <a:t>Do Elimination</a:t>
            </a:r>
            <a:endParaRPr lang="zh-CN" altLang="en-US" dirty="0">
              <a:latin typeface="华文细黑" pitchFamily="2" charset="-122"/>
              <a:ea typeface="华文细黑" pitchFamily="2" charset="-122"/>
              <a:cs typeface="华文黑体" pitchFamily="2" charset="-122"/>
            </a:endParaRPr>
          </a:p>
        </p:txBody>
      </p:sp>
      <p:sp>
        <p:nvSpPr>
          <p:cNvPr id="45" name="矩形 44"/>
          <p:cNvSpPr/>
          <p:nvPr/>
        </p:nvSpPr>
        <p:spPr>
          <a:xfrm>
            <a:off x="5195106" y="1916832"/>
            <a:ext cx="1800200" cy="1368152"/>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195106" y="3284984"/>
            <a:ext cx="1800200" cy="1512168"/>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细黑" pitchFamily="2" charset="-122"/>
                <a:ea typeface="华文细黑" pitchFamily="2" charset="-122"/>
                <a:cs typeface="华文黑体" pitchFamily="2" charset="-122"/>
              </a:rPr>
              <a:t>Cross Over</a:t>
            </a:r>
            <a:endParaRPr lang="zh-CN" altLang="en-US" dirty="0">
              <a:latin typeface="华文细黑" pitchFamily="2" charset="-122"/>
              <a:ea typeface="华文细黑" pitchFamily="2" charset="-122"/>
              <a:cs typeface="华文黑体" pitchFamily="2" charset="-122"/>
            </a:endParaRPr>
          </a:p>
        </p:txBody>
      </p:sp>
      <p:sp>
        <p:nvSpPr>
          <p:cNvPr id="49" name="矩形 48"/>
          <p:cNvSpPr/>
          <p:nvPr/>
        </p:nvSpPr>
        <p:spPr>
          <a:xfrm>
            <a:off x="7229332" y="1916832"/>
            <a:ext cx="1800200" cy="1368152"/>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229332" y="3284984"/>
            <a:ext cx="1800200" cy="1512168"/>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细黑" pitchFamily="2" charset="-122"/>
                <a:ea typeface="华文细黑" pitchFamily="2" charset="-122"/>
                <a:cs typeface="华文黑体" pitchFamily="2" charset="-122"/>
              </a:rPr>
              <a:t>Mutation</a:t>
            </a:r>
            <a:endParaRPr lang="zh-CN" altLang="en-US" dirty="0">
              <a:latin typeface="华文细黑" pitchFamily="2" charset="-122"/>
              <a:ea typeface="华文细黑" pitchFamily="2" charset="-122"/>
              <a:cs typeface="华文黑体" pitchFamily="2" charset="-122"/>
            </a:endParaRPr>
          </a:p>
        </p:txBody>
      </p:sp>
      <p:sp>
        <p:nvSpPr>
          <p:cNvPr id="51" name="矩形 50"/>
          <p:cNvSpPr/>
          <p:nvPr/>
        </p:nvSpPr>
        <p:spPr>
          <a:xfrm>
            <a:off x="9263558" y="1916832"/>
            <a:ext cx="1800200" cy="1368152"/>
          </a:xfrm>
          <a:prstGeom prst="rect">
            <a:avLst/>
          </a:prstGeom>
          <a:solidFill>
            <a:srgbClr val="FF7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a:off x="9263558" y="3284984"/>
            <a:ext cx="1800200" cy="1512168"/>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细黑" pitchFamily="2" charset="-122"/>
                <a:ea typeface="华文细黑" pitchFamily="2" charset="-122"/>
                <a:cs typeface="华文黑体" pitchFamily="2" charset="-122"/>
              </a:rPr>
              <a:t>Get the best</a:t>
            </a:r>
            <a:endParaRPr lang="zh-CN" altLang="en-US" dirty="0">
              <a:latin typeface="华文细黑" pitchFamily="2" charset="-122"/>
              <a:ea typeface="华文细黑" pitchFamily="2" charset="-122"/>
              <a:cs typeface="华文黑体" pitchFamily="2" charset="-122"/>
            </a:endParaRPr>
          </a:p>
        </p:txBody>
      </p:sp>
      <p:grpSp>
        <p:nvGrpSpPr>
          <p:cNvPr id="18" name="组合 17"/>
          <p:cNvGrpSpPr/>
          <p:nvPr/>
        </p:nvGrpSpPr>
        <p:grpSpPr>
          <a:xfrm>
            <a:off x="1968759" y="2689015"/>
            <a:ext cx="8352927" cy="216024"/>
            <a:chOff x="1918742" y="3212976"/>
            <a:chExt cx="8352927" cy="216024"/>
          </a:xfrm>
        </p:grpSpPr>
        <p:sp>
          <p:nvSpPr>
            <p:cNvPr id="13" name="椭圆 12"/>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Box 83"/>
          <p:cNvSpPr txBox="1"/>
          <p:nvPr/>
        </p:nvSpPr>
        <p:spPr>
          <a:xfrm>
            <a:off x="2436811" y="5198341"/>
            <a:ext cx="7416824" cy="830997"/>
          </a:xfrm>
          <a:prstGeom prst="rect">
            <a:avLst/>
          </a:prstGeom>
          <a:noFill/>
        </p:spPr>
        <p:txBody>
          <a:bodyPr wrap="square" rtlCol="0">
            <a:spAutoFit/>
          </a:bodyPr>
          <a:lstStyle/>
          <a:p>
            <a:pPr algn="ctr"/>
            <a:r>
              <a:rPr lang="en-US" altLang="zh-CN" sz="4800" dirty="0">
                <a:solidFill>
                  <a:schemeClr val="bg1"/>
                </a:solidFill>
                <a:latin typeface="HelveticaNeueLT Pro 35 Th" pitchFamily="34" charset="0"/>
                <a:ea typeface="华文细黑" pitchFamily="2" charset="-122"/>
              </a:rPr>
              <a:t>The flow of the evolution</a:t>
            </a:r>
            <a:endParaRPr lang="zh-CN" altLang="en-US" sz="4800" dirty="0">
              <a:solidFill>
                <a:schemeClr val="bg1"/>
              </a:solidFill>
              <a:latin typeface="HelveticaNeueLT Pro 35 Th" pitchFamily="34" charset="0"/>
              <a:ea typeface="华文细黑" pitchFamily="2" charset="-122"/>
            </a:endParaRPr>
          </a:p>
        </p:txBody>
      </p:sp>
      <p:sp>
        <p:nvSpPr>
          <p:cNvPr id="71" name="圆角矩形 70"/>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TextBox 71"/>
          <p:cNvSpPr txBox="1"/>
          <p:nvPr/>
        </p:nvSpPr>
        <p:spPr>
          <a:xfrm>
            <a:off x="8850114" y="260648"/>
            <a:ext cx="276229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Key Operations </a:t>
            </a:r>
            <a:endParaRPr lang="zh-CN" altLang="en-US" sz="2800" dirty="0"/>
          </a:p>
        </p:txBody>
      </p:sp>
    </p:spTree>
    <p:extLst>
      <p:ext uri="{BB962C8B-B14F-4D97-AF65-F5344CB8AC3E}">
        <p14:creationId xmlns:p14="http://schemas.microsoft.com/office/powerpoint/2010/main" val="41940645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3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300"/>
                                        <p:tgtEl>
                                          <p:spTgt spid="72"/>
                                        </p:tgtEl>
                                      </p:cBhvr>
                                    </p:animEffect>
                                  </p:childTnLst>
                                </p:cTn>
                              </p:par>
                            </p:childTnLst>
                          </p:cTn>
                        </p:par>
                        <p:par>
                          <p:cTn id="11" fill="hold">
                            <p:stCondLst>
                              <p:cond delay="300"/>
                            </p:stCondLst>
                            <p:childTnLst>
                              <p:par>
                                <p:cTn id="12" presetID="2" presetClass="entr" presetSubtype="4"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 presetClass="entr" presetSubtype="1"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ppt_x"/>
                                          </p:val>
                                        </p:tav>
                                        <p:tav tm="100000">
                                          <p:val>
                                            <p:strVal val="#ppt_x"/>
                                          </p:val>
                                        </p:tav>
                                      </p:tavLst>
                                    </p:anim>
                                    <p:anim calcmode="lin" valueType="num">
                                      <p:cBhvr additive="base">
                                        <p:cTn id="19" dur="500" fill="hold"/>
                                        <p:tgtEl>
                                          <p:spTgt spid="33"/>
                                        </p:tgtEl>
                                        <p:attrNameLst>
                                          <p:attrName>ppt_y</p:attrName>
                                        </p:attrNameLst>
                                      </p:cBhvr>
                                      <p:tavLst>
                                        <p:tav tm="0">
                                          <p:val>
                                            <p:strVal val="0-#ppt_h/2"/>
                                          </p:val>
                                        </p:tav>
                                        <p:tav tm="100000">
                                          <p:val>
                                            <p:strVal val="#ppt_y"/>
                                          </p:val>
                                        </p:tav>
                                      </p:tavLst>
                                    </p:anim>
                                  </p:childTnLst>
                                </p:cTn>
                              </p:par>
                              <p:par>
                                <p:cTn id="20" presetID="2" presetClass="entr" presetSubtype="4" fill="hold" grpId="0" nodeType="withEffect">
                                  <p:stCondLst>
                                    <p:cond delay="50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ppt_x"/>
                                          </p:val>
                                        </p:tav>
                                        <p:tav tm="100000">
                                          <p:val>
                                            <p:strVal val="#ppt_x"/>
                                          </p:val>
                                        </p:tav>
                                      </p:tavLst>
                                    </p:anim>
                                    <p:anim calcmode="lin" valueType="num">
                                      <p:cBhvr additive="base">
                                        <p:cTn id="23" dur="500" fill="hold"/>
                                        <p:tgtEl>
                                          <p:spTgt spid="43"/>
                                        </p:tgtEl>
                                        <p:attrNameLst>
                                          <p:attrName>ppt_y</p:attrName>
                                        </p:attrNameLst>
                                      </p:cBhvr>
                                      <p:tavLst>
                                        <p:tav tm="0">
                                          <p:val>
                                            <p:strVal val="1+#ppt_h/2"/>
                                          </p:val>
                                        </p:tav>
                                        <p:tav tm="100000">
                                          <p:val>
                                            <p:strVal val="#ppt_y"/>
                                          </p:val>
                                        </p:tav>
                                      </p:tavLst>
                                    </p:anim>
                                  </p:childTnLst>
                                </p:cTn>
                              </p:par>
                              <p:par>
                                <p:cTn id="24" presetID="2" presetClass="entr" presetSubtype="1" fill="hold" grpId="0" nodeType="withEffect">
                                  <p:stCondLst>
                                    <p:cond delay="50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0-#ppt_h/2"/>
                                          </p:val>
                                        </p:tav>
                                        <p:tav tm="100000">
                                          <p:val>
                                            <p:strVal val="#ppt_y"/>
                                          </p:val>
                                        </p:tav>
                                      </p:tavLst>
                                    </p:anim>
                                  </p:childTnLst>
                                </p:cTn>
                              </p:par>
                              <p:par>
                                <p:cTn id="28" presetID="2" presetClass="entr" presetSubtype="4" fill="hold" grpId="0" nodeType="withEffect">
                                  <p:stCondLst>
                                    <p:cond delay="100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1+#ppt_h/2"/>
                                          </p:val>
                                        </p:tav>
                                        <p:tav tm="100000">
                                          <p:val>
                                            <p:strVal val="#ppt_y"/>
                                          </p:val>
                                        </p:tav>
                                      </p:tavLst>
                                    </p:anim>
                                  </p:childTnLst>
                                </p:cTn>
                              </p:par>
                              <p:par>
                                <p:cTn id="32" presetID="2" presetClass="entr" presetSubtype="1" fill="hold" grpId="0" nodeType="withEffect">
                                  <p:stCondLst>
                                    <p:cond delay="100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ppt_x"/>
                                          </p:val>
                                        </p:tav>
                                        <p:tav tm="100000">
                                          <p:val>
                                            <p:strVal val="#ppt_x"/>
                                          </p:val>
                                        </p:tav>
                                      </p:tavLst>
                                    </p:anim>
                                    <p:anim calcmode="lin" valueType="num">
                                      <p:cBhvr additive="base">
                                        <p:cTn id="35" dur="500" fill="hold"/>
                                        <p:tgtEl>
                                          <p:spTgt spid="48"/>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150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fill="hold"/>
                                        <p:tgtEl>
                                          <p:spTgt spid="49"/>
                                        </p:tgtEl>
                                        <p:attrNameLst>
                                          <p:attrName>ppt_x</p:attrName>
                                        </p:attrNameLst>
                                      </p:cBhvr>
                                      <p:tavLst>
                                        <p:tav tm="0">
                                          <p:val>
                                            <p:strVal val="#ppt_x"/>
                                          </p:val>
                                        </p:tav>
                                        <p:tav tm="100000">
                                          <p:val>
                                            <p:strVal val="#ppt_x"/>
                                          </p:val>
                                        </p:tav>
                                      </p:tavLst>
                                    </p:anim>
                                    <p:anim calcmode="lin" valueType="num">
                                      <p:cBhvr additive="base">
                                        <p:cTn id="39" dur="500" fill="hold"/>
                                        <p:tgtEl>
                                          <p:spTgt spid="49"/>
                                        </p:tgtEl>
                                        <p:attrNameLst>
                                          <p:attrName>ppt_y</p:attrName>
                                        </p:attrNameLst>
                                      </p:cBhvr>
                                      <p:tavLst>
                                        <p:tav tm="0">
                                          <p:val>
                                            <p:strVal val="1+#ppt_h/2"/>
                                          </p:val>
                                        </p:tav>
                                        <p:tav tm="100000">
                                          <p:val>
                                            <p:strVal val="#ppt_y"/>
                                          </p:val>
                                        </p:tav>
                                      </p:tavLst>
                                    </p:anim>
                                  </p:childTnLst>
                                </p:cTn>
                              </p:par>
                              <p:par>
                                <p:cTn id="40" presetID="2" presetClass="entr" presetSubtype="1" fill="hold" grpId="0" nodeType="withEffect">
                                  <p:stCondLst>
                                    <p:cond delay="150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ppt_x"/>
                                          </p:val>
                                        </p:tav>
                                        <p:tav tm="100000">
                                          <p:val>
                                            <p:strVal val="#ppt_x"/>
                                          </p:val>
                                        </p:tav>
                                      </p:tavLst>
                                    </p:anim>
                                    <p:anim calcmode="lin" valueType="num">
                                      <p:cBhvr additive="base">
                                        <p:cTn id="43" dur="500" fill="hold"/>
                                        <p:tgtEl>
                                          <p:spTgt spid="50"/>
                                        </p:tgtEl>
                                        <p:attrNameLst>
                                          <p:attrName>ppt_y</p:attrName>
                                        </p:attrNameLst>
                                      </p:cBhvr>
                                      <p:tavLst>
                                        <p:tav tm="0">
                                          <p:val>
                                            <p:strVal val="0-#ppt_h/2"/>
                                          </p:val>
                                        </p:tav>
                                        <p:tav tm="100000">
                                          <p:val>
                                            <p:strVal val="#ppt_y"/>
                                          </p:val>
                                        </p:tav>
                                      </p:tavLst>
                                    </p:anim>
                                  </p:childTnLst>
                                </p:cTn>
                              </p:par>
                              <p:par>
                                <p:cTn id="44" presetID="2" presetClass="entr" presetSubtype="4" fill="hold" grpId="0" nodeType="withEffect">
                                  <p:stCondLst>
                                    <p:cond delay="2000"/>
                                  </p:stCondLst>
                                  <p:childTnLst>
                                    <p:set>
                                      <p:cBhvr>
                                        <p:cTn id="45" dur="1" fill="hold">
                                          <p:stCondLst>
                                            <p:cond delay="0"/>
                                          </p:stCondLst>
                                        </p:cTn>
                                        <p:tgtEl>
                                          <p:spTgt spid="51"/>
                                        </p:tgtEl>
                                        <p:attrNameLst>
                                          <p:attrName>style.visibility</p:attrName>
                                        </p:attrNameLst>
                                      </p:cBhvr>
                                      <p:to>
                                        <p:strVal val="visible"/>
                                      </p:to>
                                    </p:set>
                                    <p:anim calcmode="lin" valueType="num">
                                      <p:cBhvr additive="base">
                                        <p:cTn id="46" dur="500" fill="hold"/>
                                        <p:tgtEl>
                                          <p:spTgt spid="51"/>
                                        </p:tgtEl>
                                        <p:attrNameLst>
                                          <p:attrName>ppt_x</p:attrName>
                                        </p:attrNameLst>
                                      </p:cBhvr>
                                      <p:tavLst>
                                        <p:tav tm="0">
                                          <p:val>
                                            <p:strVal val="#ppt_x"/>
                                          </p:val>
                                        </p:tav>
                                        <p:tav tm="100000">
                                          <p:val>
                                            <p:strVal val="#ppt_x"/>
                                          </p:val>
                                        </p:tav>
                                      </p:tavLst>
                                    </p:anim>
                                    <p:anim calcmode="lin" valueType="num">
                                      <p:cBhvr additive="base">
                                        <p:cTn id="47" dur="500" fill="hold"/>
                                        <p:tgtEl>
                                          <p:spTgt spid="51"/>
                                        </p:tgtEl>
                                        <p:attrNameLst>
                                          <p:attrName>ppt_y</p:attrName>
                                        </p:attrNameLst>
                                      </p:cBhvr>
                                      <p:tavLst>
                                        <p:tav tm="0">
                                          <p:val>
                                            <p:strVal val="1+#ppt_h/2"/>
                                          </p:val>
                                        </p:tav>
                                        <p:tav tm="100000">
                                          <p:val>
                                            <p:strVal val="#ppt_y"/>
                                          </p:val>
                                        </p:tav>
                                      </p:tavLst>
                                    </p:anim>
                                  </p:childTnLst>
                                </p:cTn>
                              </p:par>
                              <p:par>
                                <p:cTn id="48" presetID="2" presetClass="entr" presetSubtype="1" fill="hold" grpId="0" nodeType="withEffect">
                                  <p:stCondLst>
                                    <p:cond delay="2000"/>
                                  </p:stCondLst>
                                  <p:childTnLst>
                                    <p:set>
                                      <p:cBhvr>
                                        <p:cTn id="49" dur="1" fill="hold">
                                          <p:stCondLst>
                                            <p:cond delay="0"/>
                                          </p:stCondLst>
                                        </p:cTn>
                                        <p:tgtEl>
                                          <p:spTgt spid="52"/>
                                        </p:tgtEl>
                                        <p:attrNameLst>
                                          <p:attrName>style.visibility</p:attrName>
                                        </p:attrNameLst>
                                      </p:cBhvr>
                                      <p:to>
                                        <p:strVal val="visible"/>
                                      </p:to>
                                    </p:set>
                                    <p:anim calcmode="lin" valueType="num">
                                      <p:cBhvr additive="base">
                                        <p:cTn id="50" dur="500" fill="hold"/>
                                        <p:tgtEl>
                                          <p:spTgt spid="52"/>
                                        </p:tgtEl>
                                        <p:attrNameLst>
                                          <p:attrName>ppt_x</p:attrName>
                                        </p:attrNameLst>
                                      </p:cBhvr>
                                      <p:tavLst>
                                        <p:tav tm="0">
                                          <p:val>
                                            <p:strVal val="#ppt_x"/>
                                          </p:val>
                                        </p:tav>
                                        <p:tav tm="100000">
                                          <p:val>
                                            <p:strVal val="#ppt_x"/>
                                          </p:val>
                                        </p:tav>
                                      </p:tavLst>
                                    </p:anim>
                                    <p:anim calcmode="lin" valueType="num">
                                      <p:cBhvr additive="base">
                                        <p:cTn id="51" dur="500" fill="hold"/>
                                        <p:tgtEl>
                                          <p:spTgt spid="52"/>
                                        </p:tgtEl>
                                        <p:attrNameLst>
                                          <p:attrName>ppt_y</p:attrName>
                                        </p:attrNameLst>
                                      </p:cBhvr>
                                      <p:tavLst>
                                        <p:tav tm="0">
                                          <p:val>
                                            <p:strVal val="0-#ppt_h/2"/>
                                          </p:val>
                                        </p:tav>
                                        <p:tav tm="100000">
                                          <p:val>
                                            <p:strVal val="#ppt_y"/>
                                          </p:val>
                                        </p:tav>
                                      </p:tavLst>
                                    </p:anim>
                                  </p:childTnLst>
                                </p:cTn>
                              </p:par>
                              <p:par>
                                <p:cTn id="52" presetID="22" presetClass="entr" presetSubtype="8" fill="hold" nodeType="withEffect">
                                  <p:stCondLst>
                                    <p:cond delay="300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par>
                                <p:cTn id="55" presetID="42" presetClass="entr" presetSubtype="0" fill="hold" grpId="0" nodeType="withEffect">
                                  <p:stCondLst>
                                    <p:cond delay="450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500"/>
                                        <p:tgtEl>
                                          <p:spTgt spid="84"/>
                                        </p:tgtEl>
                                      </p:cBhvr>
                                    </p:animEffect>
                                    <p:anim calcmode="lin" valueType="num">
                                      <p:cBhvr>
                                        <p:cTn id="58" dur="500" fill="hold"/>
                                        <p:tgtEl>
                                          <p:spTgt spid="84"/>
                                        </p:tgtEl>
                                        <p:attrNameLst>
                                          <p:attrName>ppt_x</p:attrName>
                                        </p:attrNameLst>
                                      </p:cBhvr>
                                      <p:tavLst>
                                        <p:tav tm="0">
                                          <p:val>
                                            <p:strVal val="#ppt_x"/>
                                          </p:val>
                                        </p:tav>
                                        <p:tav tm="100000">
                                          <p:val>
                                            <p:strVal val="#ppt_x"/>
                                          </p:val>
                                        </p:tav>
                                      </p:tavLst>
                                    </p:anim>
                                    <p:anim calcmode="lin" valueType="num">
                                      <p:cBhvr>
                                        <p:cTn id="59" dur="5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43" grpId="0" animBg="1"/>
      <p:bldP spid="44" grpId="0" animBg="1"/>
      <p:bldP spid="45" grpId="0" animBg="1"/>
      <p:bldP spid="48" grpId="0" animBg="1"/>
      <p:bldP spid="49" grpId="0" animBg="1"/>
      <p:bldP spid="50" grpId="0" animBg="1"/>
      <p:bldP spid="51" grpId="0" animBg="1"/>
      <p:bldP spid="52" grpId="0" animBg="1"/>
      <p:bldP spid="84" grpId="0"/>
      <p:bldP spid="71" grpId="0" animBg="1"/>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hidden="1"/>
          <p:cNvSpPr/>
          <p:nvPr/>
        </p:nvSpPr>
        <p:spPr>
          <a:xfrm>
            <a:off x="2584817" y="2133288"/>
            <a:ext cx="936104" cy="655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rgbClr val="B0F533"/>
                </a:solidFill>
                <a:latin typeface="Gill Sans MT Pro Light" pitchFamily="34" charset="0"/>
              </a:rPr>
              <a:t>1</a:t>
            </a:r>
            <a:endParaRPr lang="zh-CN" altLang="en-US" sz="3600">
              <a:solidFill>
                <a:srgbClr val="B0F533"/>
              </a:solidFill>
              <a:latin typeface="Gill Sans MT Pro Light" pitchFamily="34" charset="0"/>
            </a:endParaRPr>
          </a:p>
        </p:txBody>
      </p:sp>
      <p:sp>
        <p:nvSpPr>
          <p:cNvPr id="35" name="矩形 34" hidden="1"/>
          <p:cNvSpPr/>
          <p:nvPr/>
        </p:nvSpPr>
        <p:spPr>
          <a:xfrm>
            <a:off x="3621305" y="2133288"/>
            <a:ext cx="5984291" cy="65510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latin typeface="华文黑体" pitchFamily="2" charset="-122"/>
                <a:ea typeface="华文黑体" pitchFamily="2" charset="-122"/>
                <a:cs typeface="华文黑体" pitchFamily="2" charset="-122"/>
              </a:rPr>
              <a:t>                     点击添加标题</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6654" y="1628800"/>
            <a:ext cx="3696605" cy="41968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4823259" y="1635417"/>
            <a:ext cx="6527255" cy="4190233"/>
            <a:chOff x="5663158" y="1700808"/>
            <a:chExt cx="6527255" cy="3896699"/>
          </a:xfrm>
        </p:grpSpPr>
        <p:sp>
          <p:nvSpPr>
            <p:cNvPr id="2" name="矩形 1"/>
            <p:cNvSpPr/>
            <p:nvPr/>
          </p:nvSpPr>
          <p:spPr>
            <a:xfrm>
              <a:off x="5663158" y="1700808"/>
              <a:ext cx="6527255" cy="3764802"/>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663158" y="5465610"/>
              <a:ext cx="6527255" cy="13189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4"/>
          <p:cNvSpPr txBox="1"/>
          <p:nvPr/>
        </p:nvSpPr>
        <p:spPr>
          <a:xfrm>
            <a:off x="4823259" y="1635418"/>
            <a:ext cx="6527255" cy="3939540"/>
          </a:xfrm>
          <a:prstGeom prst="rect">
            <a:avLst/>
          </a:prstGeom>
          <a:noFill/>
        </p:spPr>
        <p:txBody>
          <a:bodyPr wrap="square" rtlCol="0">
            <a:spAutoFit/>
          </a:bodyPr>
          <a:lstStyle/>
          <a:p>
            <a:pPr>
              <a:buSzPct val="50000"/>
            </a:pPr>
            <a:r>
              <a:rPr lang="en-US" altLang="zh-CN" sz="2400" dirty="0">
                <a:solidFill>
                  <a:schemeClr val="bg1"/>
                </a:solidFill>
                <a:latin typeface="华文黑体" pitchFamily="2" charset="-122"/>
                <a:ea typeface="华文黑体" pitchFamily="2" charset="-122"/>
                <a:cs typeface="华文黑体" pitchFamily="2" charset="-122"/>
              </a:rPr>
              <a:t>Nature selection and evolve</a:t>
            </a:r>
          </a:p>
          <a:p>
            <a:pPr marL="171450" indent="-171450">
              <a:buSzPct val="50000"/>
              <a:buFont typeface="Wingdings" pitchFamily="2" charset="2"/>
              <a:buChar char="l"/>
            </a:pPr>
            <a:endParaRPr lang="en-US" altLang="zh-CN" sz="1000" dirty="0">
              <a:solidFill>
                <a:schemeClr val="bg1"/>
              </a:solidFill>
              <a:latin typeface="华文黑体" pitchFamily="2" charset="-122"/>
              <a:ea typeface="华文黑体" pitchFamily="2" charset="-122"/>
              <a:cs typeface="华文黑体" pitchFamily="2" charset="-122"/>
            </a:endParaRPr>
          </a:p>
          <a:p>
            <a:pPr marL="285750" indent="-285750">
              <a:buSzPct val="50000"/>
              <a:buFont typeface="Wingdings" pitchFamily="2" charset="2"/>
              <a:buChar char="l"/>
            </a:pPr>
            <a:r>
              <a:rPr lang="en-US" altLang="zh-CN" b="1" dirty="0">
                <a:solidFill>
                  <a:schemeClr val="bg1"/>
                </a:solidFill>
                <a:latin typeface="微软雅黑" panose="020B0503020204020204" pitchFamily="34" charset="-122"/>
                <a:ea typeface="微软雅黑" panose="020B0503020204020204" pitchFamily="34" charset="-122"/>
                <a:cs typeface="华文黑体" pitchFamily="2" charset="-122"/>
              </a:rPr>
              <a:t>Initial population</a:t>
            </a:r>
            <a:r>
              <a:rPr lang="en-US" altLang="zh-CN" dirty="0">
                <a:solidFill>
                  <a:schemeClr val="bg1"/>
                </a:solidFill>
                <a:latin typeface="华文细黑" pitchFamily="2" charset="-122"/>
                <a:ea typeface="华文细黑" pitchFamily="2" charset="-122"/>
                <a:cs typeface="华文黑体" pitchFamily="2" charset="-122"/>
              </a:rPr>
              <a:t>: 1000 individuals</a:t>
            </a:r>
          </a:p>
          <a:p>
            <a:pPr marL="285750" indent="-285750">
              <a:buSzPct val="50000"/>
              <a:buFont typeface="Wingdings" pitchFamily="2" charset="2"/>
              <a:buChar char="l"/>
            </a:pPr>
            <a:r>
              <a:rPr lang="en-US" altLang="zh-CN" b="1" dirty="0">
                <a:solidFill>
                  <a:schemeClr val="bg1"/>
                </a:solidFill>
                <a:latin typeface="微软雅黑" panose="020B0503020204020204" pitchFamily="34" charset="-122"/>
                <a:ea typeface="微软雅黑" panose="020B0503020204020204" pitchFamily="34" charset="-122"/>
                <a:cs typeface="华文黑体" pitchFamily="2" charset="-122"/>
              </a:rPr>
              <a:t>Fitness calculate</a:t>
            </a:r>
            <a:r>
              <a:rPr lang="en-US" altLang="zh-CN" dirty="0">
                <a:solidFill>
                  <a:schemeClr val="bg1"/>
                </a:solidFill>
                <a:latin typeface="华文细黑" pitchFamily="2" charset="-122"/>
                <a:ea typeface="华文细黑" pitchFamily="2" charset="-122"/>
                <a:cs typeface="华文黑体" pitchFamily="2" charset="-122"/>
              </a:rPr>
              <a:t>: Get the initial fitness of individuals.</a:t>
            </a:r>
          </a:p>
          <a:p>
            <a:pPr marL="285750" indent="-285750">
              <a:buSzPct val="50000"/>
              <a:buFont typeface="Wingdings" pitchFamily="2" charset="2"/>
              <a:buChar char="l"/>
            </a:pPr>
            <a:r>
              <a:rPr lang="en-US" altLang="zh-CN" b="1" dirty="0">
                <a:solidFill>
                  <a:schemeClr val="bg1"/>
                </a:solidFill>
                <a:latin typeface="微软雅黑" panose="020B0503020204020204" pitchFamily="34" charset="-122"/>
                <a:ea typeface="微软雅黑" panose="020B0503020204020204" pitchFamily="34" charset="-122"/>
                <a:cs typeface="华文黑体" pitchFamily="2" charset="-122"/>
              </a:rPr>
              <a:t>Select</a:t>
            </a:r>
            <a:r>
              <a:rPr lang="en-US" altLang="zh-CN" dirty="0">
                <a:solidFill>
                  <a:schemeClr val="bg1"/>
                </a:solidFill>
                <a:latin typeface="微软雅黑" panose="020B0503020204020204" pitchFamily="34" charset="-122"/>
                <a:ea typeface="微软雅黑" panose="020B0503020204020204" pitchFamily="34" charset="-122"/>
                <a:cs typeface="华文黑体" pitchFamily="2" charset="-122"/>
              </a:rPr>
              <a:t>: Eliminate </a:t>
            </a:r>
            <a:r>
              <a:rPr lang="en-US" altLang="zh-CN" dirty="0">
                <a:solidFill>
                  <a:schemeClr val="bg1"/>
                </a:solidFill>
                <a:latin typeface="华文细黑" pitchFamily="2" charset="-122"/>
                <a:ea typeface="华文细黑" pitchFamily="2" charset="-122"/>
                <a:cs typeface="华文黑体" pitchFamily="2" charset="-122"/>
              </a:rPr>
              <a:t>the individuals according to probability periodically.</a:t>
            </a:r>
          </a:p>
          <a:p>
            <a:pPr marL="285750" indent="-285750">
              <a:buSzPct val="50000"/>
              <a:buFont typeface="Wingdings" pitchFamily="2" charset="2"/>
              <a:buChar char="l"/>
            </a:pPr>
            <a:r>
              <a:rPr lang="en-US" altLang="zh-CN" b="1" dirty="0">
                <a:solidFill>
                  <a:schemeClr val="bg1"/>
                </a:solidFill>
                <a:latin typeface="微软雅黑" panose="020B0503020204020204" pitchFamily="34" charset="-122"/>
                <a:ea typeface="微软雅黑" panose="020B0503020204020204" pitchFamily="34" charset="-122"/>
                <a:cs typeface="华文黑体" pitchFamily="2" charset="-122"/>
              </a:rPr>
              <a:t>Cross Over</a:t>
            </a:r>
            <a:r>
              <a:rPr lang="en-US" altLang="zh-CN" dirty="0">
                <a:solidFill>
                  <a:schemeClr val="bg1"/>
                </a:solidFill>
                <a:latin typeface="华文细黑" pitchFamily="2" charset="-122"/>
                <a:ea typeface="华文细黑" pitchFamily="2" charset="-122"/>
                <a:cs typeface="华文黑体" pitchFamily="2" charset="-122"/>
              </a:rPr>
              <a:t>: Happens in the process of the mating between the mature individuals. And the gene get changed.</a:t>
            </a:r>
          </a:p>
          <a:p>
            <a:pPr marL="285750" indent="-285750">
              <a:buSzPct val="50000"/>
              <a:buFont typeface="Wingdings" pitchFamily="2" charset="2"/>
              <a:buChar char="l"/>
            </a:pPr>
            <a:r>
              <a:rPr lang="en-US" altLang="zh-CN" b="1" dirty="0" err="1">
                <a:solidFill>
                  <a:schemeClr val="bg1"/>
                </a:solidFill>
                <a:latin typeface="微软雅黑" panose="020B0503020204020204" pitchFamily="34" charset="-122"/>
                <a:ea typeface="微软雅黑" panose="020B0503020204020204" pitchFamily="34" charset="-122"/>
                <a:cs typeface="华文黑体" pitchFamily="2" charset="-122"/>
              </a:rPr>
              <a:t>Mutation</a:t>
            </a:r>
            <a:r>
              <a:rPr lang="en-US" altLang="zh-CN" dirty="0" err="1">
                <a:solidFill>
                  <a:schemeClr val="bg1"/>
                </a:solidFill>
                <a:latin typeface="华文细黑" pitchFamily="2" charset="-122"/>
                <a:ea typeface="华文细黑" pitchFamily="2" charset="-122"/>
                <a:cs typeface="华文黑体" pitchFamily="2" charset="-122"/>
              </a:rPr>
              <a:t>:Happens</a:t>
            </a:r>
            <a:r>
              <a:rPr lang="en-US" altLang="zh-CN" dirty="0">
                <a:solidFill>
                  <a:schemeClr val="bg1"/>
                </a:solidFill>
                <a:latin typeface="华文细黑" pitchFamily="2" charset="-122"/>
                <a:ea typeface="华文细黑" pitchFamily="2" charset="-122"/>
                <a:cs typeface="华文黑体" pitchFamily="2" charset="-122"/>
              </a:rPr>
              <a:t> in the process </a:t>
            </a:r>
            <a:r>
              <a:rPr lang="en-US" altLang="zh-CN" dirty="0" err="1">
                <a:solidFill>
                  <a:schemeClr val="bg1"/>
                </a:solidFill>
                <a:latin typeface="华文细黑" pitchFamily="2" charset="-122"/>
                <a:ea typeface="华文细黑" pitchFamily="2" charset="-122"/>
                <a:cs typeface="华文黑体" pitchFamily="2" charset="-122"/>
              </a:rPr>
              <a:t>fo</a:t>
            </a:r>
            <a:r>
              <a:rPr lang="en-US" altLang="zh-CN" dirty="0">
                <a:solidFill>
                  <a:schemeClr val="bg1"/>
                </a:solidFill>
                <a:latin typeface="华文细黑" pitchFamily="2" charset="-122"/>
                <a:ea typeface="华文细黑" pitchFamily="2" charset="-122"/>
                <a:cs typeface="华文黑体" pitchFamily="2" charset="-122"/>
              </a:rPr>
              <a:t> the mating too. Because of the crossing over and mutation, the good genes can be generate and keep.</a:t>
            </a:r>
          </a:p>
          <a:p>
            <a:pPr marL="285750" indent="-285750">
              <a:buSzPct val="50000"/>
              <a:buFont typeface="Wingdings" pitchFamily="2" charset="2"/>
              <a:buChar char="l"/>
            </a:pPr>
            <a:endParaRPr lang="en-US" altLang="zh-CN" dirty="0">
              <a:solidFill>
                <a:schemeClr val="bg1"/>
              </a:solidFill>
              <a:latin typeface="华文细黑" pitchFamily="2" charset="-122"/>
              <a:ea typeface="华文细黑" pitchFamily="2" charset="-122"/>
              <a:cs typeface="华文黑体" pitchFamily="2" charset="-122"/>
            </a:endParaRPr>
          </a:p>
          <a:p>
            <a:pPr marL="285750" indent="-285750">
              <a:buSzPct val="50000"/>
              <a:buFont typeface="Wingdings" pitchFamily="2" charset="2"/>
              <a:buChar char="l"/>
            </a:pPr>
            <a:endParaRPr lang="zh-CN" altLang="en-US" dirty="0">
              <a:solidFill>
                <a:schemeClr val="bg1"/>
              </a:solidFill>
              <a:latin typeface="华文细黑" pitchFamily="2" charset="-122"/>
              <a:ea typeface="华文细黑" pitchFamily="2" charset="-122"/>
              <a:cs typeface="华文黑体" pitchFamily="2" charset="-122"/>
            </a:endParaRPr>
          </a:p>
        </p:txBody>
      </p:sp>
      <p:sp>
        <p:nvSpPr>
          <p:cNvPr id="13" name="圆角矩形 12"/>
          <p:cNvSpPr/>
          <p:nvPr/>
        </p:nvSpPr>
        <p:spPr>
          <a:xfrm>
            <a:off x="8894702" y="260648"/>
            <a:ext cx="2673112" cy="600163"/>
          </a:xfrm>
          <a:prstGeom prst="roundRect">
            <a:avLst/>
          </a:prstGeom>
          <a:solidFill>
            <a:srgbClr val="FFFFFF"/>
          </a:solidFill>
          <a:ln>
            <a:noFill/>
          </a:ln>
          <a:effectLst>
            <a:reflection blurRad="6350" stA="25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9269297" y="260648"/>
            <a:ext cx="1923925" cy="523220"/>
          </a:xfrm>
          <a:prstGeom prst="rect">
            <a:avLst/>
          </a:prstGeom>
          <a:noFill/>
        </p:spPr>
        <p:txBody>
          <a:bodyPr wrap="none" rtlCol="0" anchor="ctr">
            <a:spAutoFit/>
          </a:bodyPr>
          <a:lstStyle>
            <a:defPPr>
              <a:defRPr lang="zh-CN"/>
            </a:defPPr>
            <a:lvl1pPr algn="ctr">
              <a:defRPr sz="7200">
                <a:gradFill>
                  <a:gsLst>
                    <a:gs pos="0">
                      <a:srgbClr val="2A4DFE"/>
                    </a:gs>
                    <a:gs pos="37000">
                      <a:srgbClr val="4F92FF"/>
                    </a:gs>
                    <a:gs pos="65000">
                      <a:srgbClr val="44028C"/>
                    </a:gs>
                    <a:gs pos="100000">
                      <a:srgbClr val="FF09A7"/>
                    </a:gs>
                    <a:gs pos="79000">
                      <a:srgbClr val="B00071"/>
                    </a:gs>
                  </a:gsLst>
                  <a:lin ang="5400000" scaled="0"/>
                </a:gradFill>
                <a:latin typeface="HelveticaNeueLT Pro 35 Th" pitchFamily="34" charset="0"/>
                <a:ea typeface="华文细黑" pitchFamily="2" charset="-122"/>
                <a:cs typeface="华文黑体" pitchFamily="2" charset="-122"/>
              </a:defRPr>
            </a:lvl1pPr>
          </a:lstStyle>
          <a:p>
            <a:r>
              <a:rPr lang="en-US" altLang="zh-CN" sz="2800" dirty="0"/>
              <a:t>Flow Chart</a:t>
            </a:r>
            <a:endParaRPr lang="zh-CN" altLang="en-US" sz="2800" dirty="0"/>
          </a:p>
        </p:txBody>
      </p:sp>
    </p:spTree>
    <p:extLst>
      <p:ext uri="{BB962C8B-B14F-4D97-AF65-F5344CB8AC3E}">
        <p14:creationId xmlns:p14="http://schemas.microsoft.com/office/powerpoint/2010/main" val="6670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childTnLst>
                          </p:cTn>
                        </p:par>
                        <p:par>
                          <p:cTn id="11" fill="hold">
                            <p:stCondLst>
                              <p:cond delay="300"/>
                            </p:stCondLst>
                            <p:childTnLst>
                              <p:par>
                                <p:cTn id="12" presetID="12" presetClass="entr" presetSubtype="8" fill="hold" nodeType="afterEffect">
                                  <p:stCondLst>
                                    <p:cond delay="0"/>
                                  </p:stCondLst>
                                  <p:childTnLst>
                                    <p:set>
                                      <p:cBhvr>
                                        <p:cTn id="13" dur="1" fill="hold">
                                          <p:stCondLst>
                                            <p:cond delay="0"/>
                                          </p:stCondLst>
                                        </p:cTn>
                                        <p:tgtEl>
                                          <p:spTgt spid="5122"/>
                                        </p:tgtEl>
                                        <p:attrNameLst>
                                          <p:attrName>style.visibility</p:attrName>
                                        </p:attrNameLst>
                                      </p:cBhvr>
                                      <p:to>
                                        <p:strVal val="visible"/>
                                      </p:to>
                                    </p:set>
                                    <p:anim calcmode="lin" valueType="num">
                                      <p:cBhvr additive="base">
                                        <p:cTn id="14" dur="500"/>
                                        <p:tgtEl>
                                          <p:spTgt spid="5122"/>
                                        </p:tgtEl>
                                        <p:attrNameLst>
                                          <p:attrName>ppt_x</p:attrName>
                                        </p:attrNameLst>
                                      </p:cBhvr>
                                      <p:tavLst>
                                        <p:tav tm="0">
                                          <p:val>
                                            <p:strVal val="#ppt_x-#ppt_w*1.125000"/>
                                          </p:val>
                                        </p:tav>
                                        <p:tav tm="100000">
                                          <p:val>
                                            <p:strVal val="#ppt_x"/>
                                          </p:val>
                                        </p:tav>
                                      </p:tavLst>
                                    </p:anim>
                                    <p:animEffect transition="in" filter="wipe(right)">
                                      <p:cBhvr>
                                        <p:cTn id="15" dur="500"/>
                                        <p:tgtEl>
                                          <p:spTgt spid="5122"/>
                                        </p:tgtEl>
                                      </p:cBhvr>
                                    </p:animEffect>
                                  </p:childTnLst>
                                </p:cTn>
                              </p:par>
                              <p:par>
                                <p:cTn id="16" presetID="12" presetClass="entr" presetSubtype="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ppt_x</p:attrName>
                                        </p:attrNameLst>
                                      </p:cBhvr>
                                      <p:tavLst>
                                        <p:tav tm="0">
                                          <p:val>
                                            <p:strVal val="#ppt_x+#ppt_w*1.125000"/>
                                          </p:val>
                                        </p:tav>
                                        <p:tav tm="100000">
                                          <p:val>
                                            <p:strVal val="#ppt_x"/>
                                          </p:val>
                                        </p:tav>
                                      </p:tavLst>
                                    </p:anim>
                                    <p:animEffect transition="in" filter="wipe(left)">
                                      <p:cBhvr>
                                        <p:cTn id="19" dur="500"/>
                                        <p:tgtEl>
                                          <p:spTgt spid="3"/>
                                        </p:tgtEl>
                                      </p:cBhvr>
                                    </p:animEffect>
                                  </p:childTnLst>
                                </p:cTn>
                              </p:par>
                            </p:childTnLst>
                          </p:cTn>
                        </p:par>
                        <p:par>
                          <p:cTn id="20" fill="hold">
                            <p:stCondLst>
                              <p:cond delay="8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animBg="1"/>
      <p:bldP spid="1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1039</TotalTime>
  <Words>799</Words>
  <Application>Microsoft Macintosh PowerPoint</Application>
  <PresentationFormat>自定义</PresentationFormat>
  <Paragraphs>194</Paragraphs>
  <Slides>18</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HelveticaNeueLT Pro 35 Th</vt:lpstr>
      <vt:lpstr>华文黑体</vt:lpstr>
      <vt:lpstr>Calibri</vt:lpstr>
      <vt:lpstr>微软雅黑</vt:lpstr>
      <vt:lpstr>Arial</vt:lpstr>
      <vt:lpstr>Wingdings</vt:lpstr>
      <vt:lpstr>Gill Sans MT Pro Light</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Leyi Wang</cp:lastModifiedBy>
  <cp:revision>81</cp:revision>
  <dcterms:created xsi:type="dcterms:W3CDTF">2014-05-13T11:59:11Z</dcterms:created>
  <dcterms:modified xsi:type="dcterms:W3CDTF">2018-12-07T02:02:59Z</dcterms:modified>
</cp:coreProperties>
</file>